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802" r:id="rId3"/>
    <p:sldId id="804" r:id="rId4"/>
    <p:sldId id="816" r:id="rId5"/>
    <p:sldId id="268" r:id="rId6"/>
    <p:sldId id="269" r:id="rId7"/>
    <p:sldId id="270" r:id="rId8"/>
    <p:sldId id="282" r:id="rId9"/>
    <p:sldId id="803" r:id="rId10"/>
    <p:sldId id="805" r:id="rId11"/>
    <p:sldId id="806" r:id="rId12"/>
    <p:sldId id="807" r:id="rId13"/>
    <p:sldId id="808" r:id="rId14"/>
    <p:sldId id="809" r:id="rId15"/>
    <p:sldId id="817" r:id="rId16"/>
    <p:sldId id="274" r:id="rId17"/>
    <p:sldId id="810" r:id="rId18"/>
    <p:sldId id="811" r:id="rId19"/>
    <p:sldId id="812" r:id="rId20"/>
    <p:sldId id="813" r:id="rId21"/>
    <p:sldId id="814" r:id="rId22"/>
    <p:sldId id="815" r:id="rId23"/>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98D852C-166E-4944-89A8-9F7D5CC59817}">
          <p14:sldIdLst>
            <p14:sldId id="256"/>
            <p14:sldId id="802"/>
          </p14:sldIdLst>
        </p14:section>
        <p14:section name="CVE" id="{337C66CB-8E8C-7145-AEE4-65DE9656AD9D}">
          <p14:sldIdLst>
            <p14:sldId id="804"/>
            <p14:sldId id="816"/>
          </p14:sldIdLst>
        </p14:section>
        <p14:section name="Talos Overview" id="{8B29F236-39B6-5E47-8A2F-8FABC555349C}">
          <p14:sldIdLst>
            <p14:sldId id="268"/>
            <p14:sldId id="269"/>
            <p14:sldId id="270"/>
            <p14:sldId id="282"/>
            <p14:sldId id="803"/>
          </p14:sldIdLst>
        </p14:section>
        <p14:section name="Cryptocurency" id="{4276CF96-F55B-5744-AD17-1DA002AB89D3}">
          <p14:sldIdLst>
            <p14:sldId id="805"/>
            <p14:sldId id="806"/>
            <p14:sldId id="807"/>
            <p14:sldId id="808"/>
            <p14:sldId id="809"/>
            <p14:sldId id="817"/>
            <p14:sldId id="274"/>
            <p14:sldId id="810"/>
            <p14:sldId id="811"/>
            <p14:sldId id="812"/>
            <p14:sldId id="813"/>
            <p14:sldId id="814"/>
            <p14:sldId id="8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31"/>
    <p:restoredTop sz="94663"/>
  </p:normalViewPr>
  <p:slideViewPr>
    <p:cSldViewPr snapToGrid="0" snapToObjects="1">
      <p:cViewPr varScale="1">
        <p:scale>
          <a:sx n="133" d="100"/>
          <a:sy n="133" d="100"/>
        </p:scale>
        <p:origin x="66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B9B405-F3FF-2643-8374-FF7A85DE3473}" type="datetimeFigureOut">
              <a:rPr lang="hu-HU" smtClean="0"/>
              <a:t>2018. 11. 13.</a:t>
            </a:fld>
            <a:endParaRPr lang="hu-H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2DB9F-5F23-714A-A57D-D479BE3A4AD8}" type="slidenum">
              <a:rPr lang="hu-HU" smtClean="0"/>
              <a:t>‹#›</a:t>
            </a:fld>
            <a:endParaRPr lang="hu-HU"/>
          </a:p>
        </p:txBody>
      </p:sp>
    </p:spTree>
    <p:extLst>
      <p:ext uri="{BB962C8B-B14F-4D97-AF65-F5344CB8AC3E}">
        <p14:creationId xmlns:p14="http://schemas.microsoft.com/office/powerpoint/2010/main" val="1613096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257C4A98-19A0-7A44-B657-A8C8A95224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EF414196-6592-814A-996C-29042584EB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hu-HU"/>
              <a:t>Missing Spamcop and Talos Reputation Center</a:t>
            </a:r>
          </a:p>
        </p:txBody>
      </p:sp>
      <p:sp>
        <p:nvSpPr>
          <p:cNvPr id="23555" name="Slide Number Placeholder 3">
            <a:extLst>
              <a:ext uri="{FF2B5EF4-FFF2-40B4-BE49-F238E27FC236}">
                <a16:creationId xmlns:a16="http://schemas.microsoft.com/office/drawing/2014/main" id="{0597FA43-0C3A-414E-8486-0D2C180131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2E27D113-5B0E-E44B-A411-13E65BF61CBA}" type="slidenum">
              <a:rPr lang="en-US" altLang="hu-HU"/>
              <a:pPr/>
              <a:t>8</a:t>
            </a:fld>
            <a:endParaRPr lang="en-US" altLang="hu-HU"/>
          </a:p>
        </p:txBody>
      </p:sp>
    </p:spTree>
    <p:extLst>
      <p:ext uri="{BB962C8B-B14F-4D97-AF65-F5344CB8AC3E}">
        <p14:creationId xmlns:p14="http://schemas.microsoft.com/office/powerpoint/2010/main" val="25772270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alos Section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3" descr="title_dividerlin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419600"/>
            <a:ext cx="10363200" cy="44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 descr="title_dividerlin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421467"/>
            <a:ext cx="10363200" cy="44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245533" y="2693989"/>
            <a:ext cx="11734800" cy="1470025"/>
          </a:xfrm>
        </p:spPr>
        <p:txBody>
          <a:bodyPr/>
          <a:lstStyle>
            <a:lvl1pPr>
              <a:defRPr sz="5333" b="0" i="0">
                <a:latin typeface="Calibri Light"/>
                <a:cs typeface="Calibri Light"/>
              </a:defRPr>
            </a:lvl1pPr>
          </a:lstStyle>
          <a:p>
            <a:r>
              <a:rPr lang="en-US" dirty="0"/>
              <a:t>Click to edit Master title style</a:t>
            </a:r>
          </a:p>
        </p:txBody>
      </p:sp>
    </p:spTree>
    <p:extLst>
      <p:ext uri="{BB962C8B-B14F-4D97-AF65-F5344CB8AC3E}">
        <p14:creationId xmlns:p14="http://schemas.microsoft.com/office/powerpoint/2010/main" val="2869993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alos Content Slide with Title">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p>
            <a:r>
              <a:t>Title Text</a:t>
            </a:r>
          </a:p>
        </p:txBody>
      </p:sp>
      <p:sp>
        <p:nvSpPr>
          <p:cNvPr id="23" name="Slide Number"/>
          <p:cNvSpPr txBox="1">
            <a:spLocks noGrp="1"/>
          </p:cNvSpPr>
          <p:nvPr>
            <p:ph type="sldNum" sz="quarter" idx="2"/>
          </p:nvPr>
        </p:nvSpPr>
        <p:spPr>
          <a:xfrm>
            <a:off x="8372728" y="6176858"/>
            <a:ext cx="364872" cy="35898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367433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alos Content Slide with Title and Bullets">
    <p:spTree>
      <p:nvGrpSpPr>
        <p:cNvPr id="1" name=""/>
        <p:cNvGrpSpPr/>
        <p:nvPr/>
      </p:nvGrpSpPr>
      <p:grpSpPr>
        <a:xfrm>
          <a:off x="0" y="0"/>
          <a:ext cx="0" cy="0"/>
          <a:chOff x="0" y="0"/>
          <a:chExt cx="0" cy="0"/>
        </a:xfrm>
      </p:grpSpPr>
      <p:pic>
        <p:nvPicPr>
          <p:cNvPr id="3" name="Picture 3" descr="title_dividerlin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97467"/>
            <a:ext cx="9753600" cy="4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98773"/>
            <a:ext cx="10972800" cy="1143000"/>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609600" y="1043518"/>
            <a:ext cx="10972800" cy="5084233"/>
          </a:xfrm>
        </p:spPr>
        <p:txBody>
          <a:bodyPr/>
          <a:lstStyle>
            <a:lvl1pPr>
              <a:defRPr>
                <a:latin typeface="+mn-l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6237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923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71D6DA-946D-9140-8124-C3443CD6E4FB}"/>
              </a:ext>
            </a:extLst>
          </p:cNvPr>
          <p:cNvSpPr/>
          <p:nvPr/>
        </p:nvSpPr>
        <p:spPr>
          <a:xfrm flipV="1">
            <a:off x="1" y="1"/>
            <a:ext cx="12192000" cy="803275"/>
          </a:xfrm>
          <a:prstGeom prst="rect">
            <a:avLst/>
          </a:prstGeom>
          <a:solidFill>
            <a:srgbClr val="171818"/>
          </a:solidFill>
          <a:ln>
            <a:noFill/>
          </a:ln>
        </p:spPr>
        <p:style>
          <a:lnRef idx="2">
            <a:schemeClr val="accent1"/>
          </a:lnRef>
          <a:fillRef idx="1">
            <a:schemeClr val="lt1"/>
          </a:fillRef>
          <a:effectRef idx="0">
            <a:schemeClr val="accent1"/>
          </a:effectRef>
          <a:fontRef idx="minor">
            <a:schemeClr val="dk1"/>
          </a:fontRef>
        </p:style>
        <p:txBody>
          <a:bodyPr lIns="121899" tIns="60949" rIns="121899" bIns="60949" anchor="ctr"/>
          <a:lstStyle/>
          <a:p>
            <a:pPr algn="ctr" defTabSz="609493" eaLnBrk="1" fontAlgn="auto" hangingPunct="1">
              <a:spcBef>
                <a:spcPts val="0"/>
              </a:spcBef>
              <a:spcAft>
                <a:spcPts val="0"/>
              </a:spcAft>
              <a:defRPr/>
            </a:pPr>
            <a:endParaRPr lang="en-US" sz="1800">
              <a:solidFill>
                <a:srgbClr val="171818"/>
              </a:solidFill>
            </a:endParaRPr>
          </a:p>
        </p:txBody>
      </p:sp>
      <p:pic>
        <p:nvPicPr>
          <p:cNvPr id="6" name="Picture 4" descr="talos-title-logo.eps">
            <a:extLst>
              <a:ext uri="{FF2B5EF4-FFF2-40B4-BE49-F238E27FC236}">
                <a16:creationId xmlns:a16="http://schemas.microsoft.com/office/drawing/2014/main" id="{B299B4F6-8988-194B-BEE5-11BD6F91BA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80307" y="6399214"/>
            <a:ext cx="132273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 y="-43700"/>
            <a:ext cx="12191999" cy="837515"/>
          </a:xfrm>
        </p:spPr>
        <p:txBody>
          <a:bodyPr/>
          <a:lstStyle/>
          <a:p>
            <a:r>
              <a:rPr lang="en-US"/>
              <a:t>Click to edit Master title style</a:t>
            </a:r>
            <a:endParaRPr lang="en-US" dirty="0"/>
          </a:p>
        </p:txBody>
      </p:sp>
      <p:sp>
        <p:nvSpPr>
          <p:cNvPr id="10" name="Subtitle 2"/>
          <p:cNvSpPr>
            <a:spLocks noGrp="1"/>
          </p:cNvSpPr>
          <p:nvPr>
            <p:ph type="subTitle" idx="1"/>
          </p:nvPr>
        </p:nvSpPr>
        <p:spPr>
          <a:xfrm>
            <a:off x="1" y="805965"/>
            <a:ext cx="12191999" cy="735225"/>
          </a:xfrm>
        </p:spPr>
        <p:txBody>
          <a:bodyPr>
            <a:normAutofit/>
          </a:bodyPr>
          <a:lstStyle>
            <a:lvl1pPr marL="0" indent="0" algn="ctr">
              <a:buNone/>
              <a:defRPr sz="2100">
                <a:solidFill>
                  <a:schemeClr val="tx1"/>
                </a:solidFill>
                <a:latin typeface="Calibri Light"/>
                <a:cs typeface="Calibri Ligh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lang="en-US" dirty="0"/>
          </a:p>
        </p:txBody>
      </p:sp>
      <p:sp>
        <p:nvSpPr>
          <p:cNvPr id="14" name="Text Placeholder 13"/>
          <p:cNvSpPr>
            <a:spLocks noGrp="1"/>
          </p:cNvSpPr>
          <p:nvPr>
            <p:ph type="body" sz="quarter" idx="11"/>
          </p:nvPr>
        </p:nvSpPr>
        <p:spPr>
          <a:xfrm>
            <a:off x="214169" y="4719366"/>
            <a:ext cx="4599516" cy="1967659"/>
          </a:xfrm>
        </p:spPr>
        <p:txBody>
          <a:bodyPr anchor="b"/>
          <a:lstStyle>
            <a:lvl1pPr marL="0" indent="0">
              <a:buNone/>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198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ro Title Slide">
    <p:spTree>
      <p:nvGrpSpPr>
        <p:cNvPr id="1" name=""/>
        <p:cNvGrpSpPr/>
        <p:nvPr/>
      </p:nvGrpSpPr>
      <p:grpSpPr>
        <a:xfrm>
          <a:off x="0" y="0"/>
          <a:ext cx="0" cy="0"/>
          <a:chOff x="0" y="0"/>
          <a:chExt cx="0" cy="0"/>
        </a:xfrm>
      </p:grpSpPr>
      <p:pic>
        <p:nvPicPr>
          <p:cNvPr id="3" name="Picture 3" descr="slide1_protect_network.eps">
            <a:extLst>
              <a:ext uri="{FF2B5EF4-FFF2-40B4-BE49-F238E27FC236}">
                <a16:creationId xmlns:a16="http://schemas.microsoft.com/office/drawing/2014/main" id="{1271F9A6-F7CC-B646-BB2F-3F19E067F2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1167" y="1360489"/>
            <a:ext cx="81587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A522AE00-4439-F84F-BDFC-A6597946B41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59016" y="482600"/>
            <a:ext cx="2023002"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9773" y="5475760"/>
            <a:ext cx="11618112" cy="958693"/>
          </a:xfrm>
        </p:spPr>
        <p:txBody>
          <a:bodyPr anchor="t">
            <a:noAutofit/>
          </a:bodyPr>
          <a:lstStyle>
            <a:lvl1pPr marL="0" marR="0" indent="0" algn="ctr" defTabSz="609493" rtl="0" eaLnBrk="1" fontAlgn="auto" latinLnBrk="0" hangingPunct="1">
              <a:lnSpc>
                <a:spcPct val="100000"/>
              </a:lnSpc>
              <a:spcBef>
                <a:spcPts val="0"/>
              </a:spcBef>
              <a:spcAft>
                <a:spcPts val="0"/>
              </a:spcAft>
              <a:buClrTx/>
              <a:buSzTx/>
              <a:buFontTx/>
              <a:buNone/>
              <a:tabLst/>
              <a:defRPr sz="5900"/>
            </a:lvl1pPr>
          </a:lstStyle>
          <a:p>
            <a:r>
              <a:rPr lang="en-US"/>
              <a:t>Click to edit Master title style</a:t>
            </a:r>
            <a:endParaRPr lang="en-US" dirty="0"/>
          </a:p>
        </p:txBody>
      </p:sp>
    </p:spTree>
    <p:extLst>
      <p:ext uri="{BB962C8B-B14F-4D97-AF65-F5344CB8AC3E}">
        <p14:creationId xmlns:p14="http://schemas.microsoft.com/office/powerpoint/2010/main" val="1471877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with Sub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5533" y="2394010"/>
            <a:ext cx="11734800" cy="1470025"/>
          </a:xfrm>
        </p:spPr>
        <p:txBody>
          <a:bodyPr/>
          <a:lstStyle>
            <a:lvl1pPr>
              <a:defRPr sz="5333" b="0" i="0">
                <a:latin typeface="Calibri Light"/>
                <a:cs typeface="Calibri Light"/>
              </a:defRPr>
            </a:lvl1pPr>
          </a:lstStyle>
          <a:p>
            <a:r>
              <a:rPr lang="en-US" dirty="0"/>
              <a:t>Click to edit master title style</a:t>
            </a:r>
          </a:p>
        </p:txBody>
      </p:sp>
      <p:pic>
        <p:nvPicPr>
          <p:cNvPr id="6" name="Picture 5" descr="title_dividerlin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 y="4420514"/>
            <a:ext cx="10363200" cy="42943"/>
          </a:xfrm>
          <a:prstGeom prst="rect">
            <a:avLst/>
          </a:prstGeom>
        </p:spPr>
      </p:pic>
      <p:pic>
        <p:nvPicPr>
          <p:cNvPr id="7" name="Picture 6" descr="title_dividerlin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 y="2422381"/>
            <a:ext cx="10363200" cy="42943"/>
          </a:xfrm>
          <a:prstGeom prst="rect">
            <a:avLst/>
          </a:prstGeom>
        </p:spPr>
      </p:pic>
      <p:sp>
        <p:nvSpPr>
          <p:cNvPr id="10" name="Text Placeholder 9"/>
          <p:cNvSpPr>
            <a:spLocks noGrp="1"/>
          </p:cNvSpPr>
          <p:nvPr>
            <p:ph type="body" sz="quarter" idx="10" hasCustomPrompt="1"/>
          </p:nvPr>
        </p:nvSpPr>
        <p:spPr>
          <a:xfrm>
            <a:off x="914400" y="3629923"/>
            <a:ext cx="10363200" cy="698500"/>
          </a:xfrm>
        </p:spPr>
        <p:txBody>
          <a:bodyPr>
            <a:normAutofit/>
          </a:bodyPr>
          <a:lstStyle>
            <a:lvl1pPr marL="0" indent="0" algn="ctr">
              <a:buFontTx/>
              <a:buNone/>
              <a:defRPr sz="2667" b="1" i="0">
                <a:solidFill>
                  <a:srgbClr val="ED6F09"/>
                </a:solidFill>
                <a:latin typeface="Calibri"/>
                <a:cs typeface="Calibri"/>
              </a:defRPr>
            </a:lvl1pPr>
            <a:lvl5pPr marL="2438339" indent="0" algn="ctr">
              <a:buFontTx/>
              <a:buNone/>
              <a:defRPr sz="2667">
                <a:solidFill>
                  <a:srgbClr val="ED6F09"/>
                </a:solidFill>
              </a:defRPr>
            </a:lvl5pPr>
          </a:lstStyle>
          <a:p>
            <a:pPr lvl="0"/>
            <a:r>
              <a:rPr lang="en-US" dirty="0"/>
              <a:t>Subtitle</a:t>
            </a:r>
          </a:p>
        </p:txBody>
      </p:sp>
    </p:spTree>
    <p:extLst>
      <p:ext uri="{BB962C8B-B14F-4D97-AF65-F5344CB8AC3E}">
        <p14:creationId xmlns:p14="http://schemas.microsoft.com/office/powerpoint/2010/main" val="2496009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886947"/>
          </a:xfrm>
          <a:prstGeom prst="rect">
            <a:avLst/>
          </a:prstGeom>
          <a:solidFill>
            <a:srgbClr val="21222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167613" y="-167885"/>
            <a:ext cx="11824236" cy="1143000"/>
          </a:xfrm>
        </p:spPr>
        <p:txBody>
          <a:bodyPr/>
          <a:lstStyle>
            <a:lvl1pPr algn="ctr">
              <a:defRPr sz="4267" b="0" i="0" spc="0">
                <a:solidFill>
                  <a:srgbClr val="FFFEFF"/>
                </a:solidFill>
                <a:latin typeface="Calibri Light"/>
                <a:cs typeface="Calibri Light"/>
              </a:defRPr>
            </a:lvl1pPr>
          </a:lstStyle>
          <a:p>
            <a:r>
              <a:rPr lang="en-US" dirty="0"/>
              <a:t>Click to edit master title style</a:t>
            </a:r>
          </a:p>
        </p:txBody>
      </p:sp>
      <p:pic>
        <p:nvPicPr>
          <p:cNvPr id="7" name="Picture 6" descr="TalosBrand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5593" y="6298405"/>
            <a:ext cx="1591019" cy="344483"/>
          </a:xfrm>
          <a:prstGeom prst="rect">
            <a:avLst/>
          </a:prstGeom>
        </p:spPr>
      </p:pic>
    </p:spTree>
    <p:extLst>
      <p:ext uri="{BB962C8B-B14F-4D97-AF65-F5344CB8AC3E}">
        <p14:creationId xmlns:p14="http://schemas.microsoft.com/office/powerpoint/2010/main" val="3725859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TalosBrand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5593" y="6298405"/>
            <a:ext cx="1591019" cy="344483"/>
          </a:xfrm>
          <a:prstGeom prst="rect">
            <a:avLst/>
          </a:prstGeom>
        </p:spPr>
      </p:pic>
    </p:spTree>
    <p:extLst>
      <p:ext uri="{BB962C8B-B14F-4D97-AF65-F5344CB8AC3E}">
        <p14:creationId xmlns:p14="http://schemas.microsoft.com/office/powerpoint/2010/main" val="1613790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87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los Intro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609600" y="5372652"/>
            <a:ext cx="10972800" cy="1143000"/>
          </a:xfrm>
        </p:spPr>
        <p:txBody>
          <a:bodyPr/>
          <a:lstStyle>
            <a:lvl1pPr>
              <a:defRPr lang="en-US" sz="2400" spc="0" smtClean="0">
                <a:solidFill>
                  <a:srgbClr val="D1D3D4"/>
                </a:solidFill>
                <a:cs typeface="Exo 2"/>
              </a:defRPr>
            </a:lvl1pPr>
          </a:lstStyle>
          <a:p>
            <a:r>
              <a:rPr lang="en-US"/>
              <a:t>Click to edit Master title style</a:t>
            </a:r>
            <a:endParaRPr lang="en-US" dirty="0"/>
          </a:p>
        </p:txBody>
      </p:sp>
    </p:spTree>
    <p:extLst>
      <p:ext uri="{BB962C8B-B14F-4D97-AF65-F5344CB8AC3E}">
        <p14:creationId xmlns:p14="http://schemas.microsoft.com/office/powerpoint/2010/main" val="421195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los Exit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3818467" y="2997200"/>
            <a:ext cx="45974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Exo 2" charset="0"/>
                <a:ea typeface="ＭＳ Ｐゴシック" charset="0"/>
                <a:cs typeface="ＭＳ Ｐゴシック" charset="0"/>
              </a:defRPr>
            </a:lvl1pPr>
            <a:lvl2pPr marL="742950" indent="-285750">
              <a:defRPr>
                <a:solidFill>
                  <a:schemeClr val="tx1"/>
                </a:solidFill>
                <a:latin typeface="Exo 2" charset="0"/>
                <a:ea typeface="ＭＳ Ｐゴシック" charset="0"/>
              </a:defRPr>
            </a:lvl2pPr>
            <a:lvl3pPr marL="1143000" indent="-228600">
              <a:defRPr>
                <a:solidFill>
                  <a:schemeClr val="tx1"/>
                </a:solidFill>
                <a:latin typeface="Exo 2" charset="0"/>
                <a:ea typeface="ＭＳ Ｐゴシック" charset="0"/>
              </a:defRPr>
            </a:lvl3pPr>
            <a:lvl4pPr marL="1600200" indent="-228600">
              <a:defRPr>
                <a:solidFill>
                  <a:schemeClr val="tx1"/>
                </a:solidFill>
                <a:latin typeface="Exo 2" charset="0"/>
                <a:ea typeface="ＭＳ Ｐゴシック" charset="0"/>
              </a:defRPr>
            </a:lvl4pPr>
            <a:lvl5pPr marL="2057400" indent="-228600">
              <a:defRPr>
                <a:solidFill>
                  <a:schemeClr val="tx1"/>
                </a:solidFill>
                <a:latin typeface="Exo 2" charset="0"/>
                <a:ea typeface="ＭＳ Ｐゴシック" charset="0"/>
              </a:defRPr>
            </a:lvl5pPr>
            <a:lvl6pPr marL="2514600" indent="-228600" fontAlgn="base">
              <a:spcBef>
                <a:spcPct val="0"/>
              </a:spcBef>
              <a:spcAft>
                <a:spcPct val="0"/>
              </a:spcAft>
              <a:defRPr>
                <a:solidFill>
                  <a:schemeClr val="tx1"/>
                </a:solidFill>
                <a:latin typeface="Exo 2" charset="0"/>
                <a:ea typeface="ＭＳ Ｐゴシック" charset="0"/>
              </a:defRPr>
            </a:lvl6pPr>
            <a:lvl7pPr marL="2971800" indent="-228600" fontAlgn="base">
              <a:spcBef>
                <a:spcPct val="0"/>
              </a:spcBef>
              <a:spcAft>
                <a:spcPct val="0"/>
              </a:spcAft>
              <a:defRPr>
                <a:solidFill>
                  <a:schemeClr val="tx1"/>
                </a:solidFill>
                <a:latin typeface="Exo 2" charset="0"/>
                <a:ea typeface="ＭＳ Ｐゴシック" charset="0"/>
              </a:defRPr>
            </a:lvl7pPr>
            <a:lvl8pPr marL="3429000" indent="-228600" fontAlgn="base">
              <a:spcBef>
                <a:spcPct val="0"/>
              </a:spcBef>
              <a:spcAft>
                <a:spcPct val="0"/>
              </a:spcAft>
              <a:defRPr>
                <a:solidFill>
                  <a:schemeClr val="tx1"/>
                </a:solidFill>
                <a:latin typeface="Exo 2" charset="0"/>
                <a:ea typeface="ＭＳ Ｐゴシック" charset="0"/>
              </a:defRPr>
            </a:lvl8pPr>
            <a:lvl9pPr marL="3886200" indent="-228600" fontAlgn="base">
              <a:spcBef>
                <a:spcPct val="0"/>
              </a:spcBef>
              <a:spcAft>
                <a:spcPct val="0"/>
              </a:spcAft>
              <a:defRPr>
                <a:solidFill>
                  <a:schemeClr val="tx1"/>
                </a:solidFill>
                <a:latin typeface="Exo 2" charset="0"/>
                <a:ea typeface="ＭＳ Ｐゴシック" charset="0"/>
              </a:defRPr>
            </a:lvl9pPr>
          </a:lstStyle>
          <a:p>
            <a:pPr algn="ctr" fontAlgn="base">
              <a:spcBef>
                <a:spcPct val="0"/>
              </a:spcBef>
              <a:spcAft>
                <a:spcPct val="0"/>
              </a:spcAft>
            </a:pPr>
            <a:r>
              <a:rPr lang="en-US" sz="2400">
                <a:solidFill>
                  <a:srgbClr val="0077D4"/>
                </a:solidFill>
                <a:cs typeface="Exo 2" charset="0"/>
              </a:rPr>
              <a:t>talosintel.com</a:t>
            </a:r>
          </a:p>
          <a:p>
            <a:pPr algn="ctr" fontAlgn="base">
              <a:spcBef>
                <a:spcPct val="0"/>
              </a:spcBef>
              <a:spcAft>
                <a:spcPct val="0"/>
              </a:spcAft>
            </a:pPr>
            <a:r>
              <a:rPr lang="en-US" sz="2400">
                <a:solidFill>
                  <a:srgbClr val="E6E7E8"/>
                </a:solidFill>
                <a:latin typeface="Exo 2 Light" charset="0"/>
                <a:cs typeface="Exo 2 Light" charset="0"/>
              </a:rPr>
              <a:t>blogs.cisco.com/talos</a:t>
            </a:r>
          </a:p>
          <a:p>
            <a:pPr algn="ctr" fontAlgn="base">
              <a:spcBef>
                <a:spcPct val="0"/>
              </a:spcBef>
              <a:spcAft>
                <a:spcPct val="0"/>
              </a:spcAft>
            </a:pPr>
            <a:r>
              <a:rPr lang="en-US" sz="2400">
                <a:solidFill>
                  <a:srgbClr val="E6E7E8"/>
                </a:solidFill>
                <a:latin typeface="Exo 2 Light" charset="0"/>
                <a:cs typeface="Exo 2 Light" charset="0"/>
              </a:rPr>
              <a:t>@talossecurity</a:t>
            </a:r>
          </a:p>
          <a:p>
            <a:pPr algn="ctr" fontAlgn="base">
              <a:spcBef>
                <a:spcPct val="0"/>
              </a:spcBef>
              <a:spcAft>
                <a:spcPct val="0"/>
              </a:spcAft>
            </a:pPr>
            <a:endParaRPr lang="en-US" sz="2400">
              <a:solidFill>
                <a:srgbClr val="E6E7E8"/>
              </a:solidFill>
              <a:latin typeface="Exo 2 Light" charset="0"/>
              <a:cs typeface="Exo 2 Light" charset="0"/>
            </a:endParaRPr>
          </a:p>
        </p:txBody>
      </p:sp>
      <p:pic>
        <p:nvPicPr>
          <p:cNvPr id="3" name="Picture 4" descr="TalosBrand.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1667" y="1236133"/>
            <a:ext cx="4148667" cy="1126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5" descr="cisco_logo_lightgrey.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4067" y="5342467"/>
            <a:ext cx="1303867" cy="694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82714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alos Content Slide with Bullets">
    <p:spTree>
      <p:nvGrpSpPr>
        <p:cNvPr id="1" name=""/>
        <p:cNvGrpSpPr/>
        <p:nvPr/>
      </p:nvGrpSpPr>
      <p:grpSpPr>
        <a:xfrm>
          <a:off x="0" y="0"/>
          <a:ext cx="0" cy="0"/>
          <a:chOff x="0" y="0"/>
          <a:chExt cx="0" cy="0"/>
        </a:xfrm>
      </p:grpSpPr>
      <p:pic>
        <p:nvPicPr>
          <p:cNvPr id="3" name="Picture 3" descr="title_dividerlin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97467"/>
            <a:ext cx="9753600" cy="4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98773"/>
            <a:ext cx="10972800" cy="1143000"/>
          </a:xfrm>
        </p:spPr>
        <p:txBody>
          <a:bodyPr/>
          <a:lstStyle/>
          <a:p>
            <a:r>
              <a:rPr lang="en-US"/>
              <a:t>Click to edit Master title style</a:t>
            </a:r>
            <a:endParaRPr lang="en-US" dirty="0"/>
          </a:p>
        </p:txBody>
      </p:sp>
      <p:sp>
        <p:nvSpPr>
          <p:cNvPr id="5" name="Content Placeholder 4"/>
          <p:cNvSpPr>
            <a:spLocks noGrp="1"/>
          </p:cNvSpPr>
          <p:nvPr>
            <p:ph sz="quarter" idx="10"/>
          </p:nvPr>
        </p:nvSpPr>
        <p:spPr>
          <a:xfrm>
            <a:off x="609600" y="939800"/>
            <a:ext cx="10972800" cy="5088467"/>
          </a:xfrm>
        </p:spPr>
        <p:txBody>
          <a:bodyPr/>
          <a:lstStyle>
            <a:lvl1pPr>
              <a:defRPr b="0" i="0">
                <a:latin typeface="Exo 2 Light" charset="0"/>
                <a:ea typeface="Exo 2 Light" charset="0"/>
                <a:cs typeface="Exo 2 Light"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041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5533" y="2693989"/>
            <a:ext cx="11734800" cy="1470025"/>
          </a:xfrm>
        </p:spPr>
        <p:txBody>
          <a:bodyPr/>
          <a:lstStyle>
            <a:lvl1pPr>
              <a:defRPr sz="5333"/>
            </a:lvl1pPr>
          </a:lstStyle>
          <a:p>
            <a:r>
              <a:rPr lang="en-US" dirty="0"/>
              <a:t>CLICK TO EDIT MASTER TITLE STYLE</a:t>
            </a:r>
          </a:p>
        </p:txBody>
      </p:sp>
      <p:pic>
        <p:nvPicPr>
          <p:cNvPr id="6" name="Picture 5" descr="title_dividerline.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14400" y="4420514"/>
            <a:ext cx="10363200" cy="42943"/>
          </a:xfrm>
          <a:prstGeom prst="rect">
            <a:avLst/>
          </a:prstGeom>
        </p:spPr>
      </p:pic>
      <p:pic>
        <p:nvPicPr>
          <p:cNvPr id="7" name="Picture 6" descr="title_dividerline.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14400" y="2422381"/>
            <a:ext cx="10363200" cy="42943"/>
          </a:xfrm>
          <a:prstGeom prst="rect">
            <a:avLst/>
          </a:prstGeom>
        </p:spPr>
      </p:pic>
    </p:spTree>
    <p:extLst>
      <p:ext uri="{BB962C8B-B14F-4D97-AF65-F5344CB8AC3E}">
        <p14:creationId xmlns:p14="http://schemas.microsoft.com/office/powerpoint/2010/main" val="2359170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a:ln>
            <a:noFill/>
          </a:ln>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968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609585" rtl="0" eaLnBrk="1" latinLnBrk="0" hangingPunct="1">
        <a:spcBef>
          <a:spcPct val="0"/>
        </a:spcBef>
        <a:buNone/>
        <a:defRPr sz="3733" b="0" i="0" kern="1200" spc="0">
          <a:solidFill>
            <a:srgbClr val="FFFEFF"/>
          </a:solidFill>
          <a:latin typeface="Calibri Light"/>
          <a:ea typeface="+mj-ea"/>
          <a:cs typeface="Calibri Light"/>
        </a:defRPr>
      </a:lvl1pPr>
    </p:titleStyle>
    <p:bodyStyle>
      <a:lvl1pPr marL="457189" indent="-457189" algn="l" defTabSz="609585" rtl="0" eaLnBrk="1" latinLnBrk="0" hangingPunct="1">
        <a:spcBef>
          <a:spcPct val="20000"/>
        </a:spcBef>
        <a:buFont typeface="Arial"/>
        <a:buChar char="•"/>
        <a:defRPr sz="3200" b="0" i="0" kern="1200" spc="40">
          <a:solidFill>
            <a:srgbClr val="FFFEFF"/>
          </a:solidFill>
          <a:latin typeface="Calibri Light"/>
          <a:ea typeface="+mn-ea"/>
          <a:cs typeface="Calibri Light"/>
        </a:defRPr>
      </a:lvl1pPr>
      <a:lvl2pPr marL="990575" indent="-380990" algn="l" defTabSz="609585" rtl="0" eaLnBrk="1" latinLnBrk="0" hangingPunct="1">
        <a:spcBef>
          <a:spcPct val="20000"/>
        </a:spcBef>
        <a:buFont typeface="Arial"/>
        <a:buChar char="–"/>
        <a:defRPr sz="2667" b="0" i="0" kern="1200" spc="40">
          <a:solidFill>
            <a:srgbClr val="0077D4"/>
          </a:solidFill>
          <a:latin typeface="+mn-lt"/>
          <a:ea typeface="+mn-ea"/>
          <a:cs typeface="Exo 2"/>
        </a:defRPr>
      </a:lvl2pPr>
      <a:lvl3pPr marL="1523962" indent="-304792" algn="l" defTabSz="609585" rtl="0" eaLnBrk="1" latinLnBrk="0" hangingPunct="1">
        <a:spcBef>
          <a:spcPct val="20000"/>
        </a:spcBef>
        <a:buFont typeface="Arial"/>
        <a:buChar char="•"/>
        <a:defRPr sz="2400" b="0" i="0" kern="1200" spc="40">
          <a:solidFill>
            <a:srgbClr val="FFFEFF"/>
          </a:solidFill>
          <a:latin typeface="+mn-lt"/>
          <a:ea typeface="+mn-ea"/>
          <a:cs typeface="Exo 2 Thin"/>
        </a:defRPr>
      </a:lvl3pPr>
      <a:lvl4pPr marL="2133547" indent="-304792" algn="l" defTabSz="609585" rtl="0" eaLnBrk="1" latinLnBrk="0" hangingPunct="1">
        <a:spcBef>
          <a:spcPct val="20000"/>
        </a:spcBef>
        <a:buFont typeface="Arial"/>
        <a:buChar char="–"/>
        <a:defRPr sz="2133" b="0" i="0" kern="1200" spc="40">
          <a:solidFill>
            <a:srgbClr val="FFFEFF"/>
          </a:solidFill>
          <a:latin typeface="+mn-lt"/>
          <a:ea typeface="+mn-ea"/>
          <a:cs typeface="Exo 2 Thin"/>
        </a:defRPr>
      </a:lvl4pPr>
      <a:lvl5pPr marL="2743131" indent="-304792" algn="l" defTabSz="609585" rtl="0" eaLnBrk="1" latinLnBrk="0" hangingPunct="1">
        <a:spcBef>
          <a:spcPct val="20000"/>
        </a:spcBef>
        <a:buFont typeface="Arial"/>
        <a:buChar char="»"/>
        <a:defRPr sz="2133" b="0" i="0" kern="1200" spc="40">
          <a:solidFill>
            <a:srgbClr val="FFFEFF"/>
          </a:solidFill>
          <a:latin typeface="+mn-lt"/>
          <a:ea typeface="+mn-ea"/>
          <a:cs typeface="Exo 2 Thin"/>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image" Target="../media/image29.emf"/><Relationship Id="rId1" Type="http://schemas.openxmlformats.org/officeDocument/2006/relationships/slideLayout" Target="../slideLayouts/slideLayout1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61038299-F5D8-3A4F-A87B-89C159E94F1D}"/>
              </a:ext>
            </a:extLst>
          </p:cNvPr>
          <p:cNvSpPr>
            <a:spLocks noGrp="1"/>
          </p:cNvSpPr>
          <p:nvPr>
            <p:ph type="title"/>
          </p:nvPr>
        </p:nvSpPr>
        <p:spPr>
          <a:xfrm>
            <a:off x="290513" y="5338763"/>
            <a:ext cx="11615738" cy="958850"/>
          </a:xfrm>
        </p:spPr>
        <p:txBody>
          <a:bodyPr/>
          <a:lstStyle/>
          <a:p>
            <a:pPr defTabSz="608013" fontAlgn="base">
              <a:spcBef>
                <a:spcPct val="0"/>
              </a:spcBef>
              <a:spcAft>
                <a:spcPct val="0"/>
              </a:spcAft>
            </a:pPr>
            <a:r>
              <a:rPr lang="en-US" altLang="en-US" dirty="0">
                <a:latin typeface="Calibri Light" panose="020F0302020204030204" pitchFamily="34" charset="0"/>
                <a:cs typeface="Calibri Light" panose="020F0302020204030204" pitchFamily="34" charset="0"/>
              </a:rPr>
              <a:t>A </a:t>
            </a:r>
            <a:r>
              <a:rPr lang="en-US" altLang="en-US" dirty="0" err="1">
                <a:latin typeface="Calibri Light" panose="020F0302020204030204" pitchFamily="34" charset="0"/>
                <a:cs typeface="Calibri Light" panose="020F0302020204030204" pitchFamily="34" charset="0"/>
              </a:rPr>
              <a:t>színfalak</a:t>
            </a:r>
            <a:r>
              <a:rPr lang="en-US" altLang="en-US" dirty="0">
                <a:latin typeface="Calibri Light" panose="020F0302020204030204" pitchFamily="34" charset="0"/>
                <a:cs typeface="Calibri Light" panose="020F0302020204030204" pitchFamily="34" charset="0"/>
              </a:rPr>
              <a:t> </a:t>
            </a:r>
            <a:r>
              <a:rPr lang="en-US" altLang="en-US" dirty="0" err="1">
                <a:latin typeface="Calibri Light" panose="020F0302020204030204" pitchFamily="34" charset="0"/>
                <a:cs typeface="Calibri Light" panose="020F0302020204030204" pitchFamily="34" charset="0"/>
              </a:rPr>
              <a:t>mögött</a:t>
            </a:r>
            <a:r>
              <a:rPr lang="en-US" altLang="en-US" dirty="0">
                <a:latin typeface="Calibri Light" panose="020F0302020204030204" pitchFamily="34" charset="0"/>
                <a:cs typeface="Calibri Light" panose="020F0302020204030204" pitchFamily="34" charset="0"/>
              </a:rPr>
              <a:t> - TALOS</a:t>
            </a:r>
          </a:p>
        </p:txBody>
      </p:sp>
      <p:sp>
        <p:nvSpPr>
          <p:cNvPr id="3" name="Title 1">
            <a:extLst>
              <a:ext uri="{FF2B5EF4-FFF2-40B4-BE49-F238E27FC236}">
                <a16:creationId xmlns:a16="http://schemas.microsoft.com/office/drawing/2014/main" id="{6B50C77B-6EA0-FC4B-A1B4-DF2619FCDC9D}"/>
              </a:ext>
            </a:extLst>
          </p:cNvPr>
          <p:cNvSpPr txBox="1">
            <a:spLocks/>
          </p:cNvSpPr>
          <p:nvPr/>
        </p:nvSpPr>
        <p:spPr>
          <a:xfrm>
            <a:off x="104801" y="423511"/>
            <a:ext cx="3466171" cy="1143000"/>
          </a:xfrm>
          <a:prstGeom prst="rect">
            <a:avLst/>
          </a:prstGeom>
          <a:ln>
            <a:noFill/>
          </a:ln>
        </p:spPr>
        <p:txBody>
          <a:bodyPr vert="horz" lIns="91440" tIns="45720" rIns="91440" bIns="45720" rtlCol="0" anchor="t">
            <a:noAutofit/>
          </a:bodyPr>
          <a:lstStyle>
            <a:lvl1pPr marL="0" marR="0" indent="0" algn="ctr" defTabSz="609493" rtl="0" eaLnBrk="1" fontAlgn="auto" latinLnBrk="0" hangingPunct="1">
              <a:lnSpc>
                <a:spcPct val="100000"/>
              </a:lnSpc>
              <a:spcBef>
                <a:spcPts val="0"/>
              </a:spcBef>
              <a:spcAft>
                <a:spcPts val="0"/>
              </a:spcAft>
              <a:buClrTx/>
              <a:buSzTx/>
              <a:buFontTx/>
              <a:buNone/>
              <a:tabLst/>
              <a:defRPr sz="5900" b="0" i="0" kern="1200" spc="0">
                <a:solidFill>
                  <a:srgbClr val="FFFEFF"/>
                </a:solidFill>
                <a:latin typeface="Calibri Light"/>
                <a:ea typeface="+mj-ea"/>
                <a:cs typeface="Calibri Light"/>
              </a:defRPr>
            </a:lvl1pPr>
          </a:lstStyle>
          <a:p>
            <a:pPr algn="l"/>
            <a:r>
              <a:rPr lang="en-US" sz="2667" dirty="0" err="1"/>
              <a:t>Csorás</a:t>
            </a:r>
            <a:r>
              <a:rPr lang="en-US" sz="2667" dirty="0"/>
              <a:t> </a:t>
            </a:r>
            <a:r>
              <a:rPr lang="en-US" sz="2667" dirty="0" err="1"/>
              <a:t>Szilárd</a:t>
            </a:r>
            <a:endParaRPr lang="en-US" sz="2667" dirty="0"/>
          </a:p>
          <a:p>
            <a:pPr algn="l"/>
            <a:r>
              <a:rPr lang="en-US" sz="2667" dirty="0"/>
              <a:t>IT </a:t>
            </a:r>
            <a:r>
              <a:rPr lang="en-US" sz="2667" dirty="0" err="1"/>
              <a:t>biztonsági</a:t>
            </a:r>
            <a:r>
              <a:rPr lang="en-US" sz="2667" dirty="0"/>
              <a:t> </a:t>
            </a:r>
            <a:r>
              <a:rPr lang="en-US" sz="2667" dirty="0" err="1"/>
              <a:t>tanácsadó</a:t>
            </a:r>
            <a:endParaRPr lang="en-US" sz="2667" dirty="0"/>
          </a:p>
        </p:txBody>
      </p:sp>
      <p:pic>
        <p:nvPicPr>
          <p:cNvPr id="4" name="Picture 3">
            <a:extLst>
              <a:ext uri="{FF2B5EF4-FFF2-40B4-BE49-F238E27FC236}">
                <a16:creationId xmlns:a16="http://schemas.microsoft.com/office/drawing/2014/main" id="{81102DEB-278B-3145-942B-3D13B3BEA500}"/>
              </a:ext>
            </a:extLst>
          </p:cNvPr>
          <p:cNvPicPr>
            <a:picLocks noChangeAspect="1"/>
          </p:cNvPicPr>
          <p:nvPr/>
        </p:nvPicPr>
        <p:blipFill>
          <a:blip r:embed="rId2"/>
          <a:stretch>
            <a:fillRect/>
          </a:stretch>
        </p:blipFill>
        <p:spPr>
          <a:xfrm>
            <a:off x="10983074" y="6168078"/>
            <a:ext cx="1208926" cy="689922"/>
          </a:xfrm>
          <a:prstGeom prst="rect">
            <a:avLst/>
          </a:prstGeom>
        </p:spPr>
      </p:pic>
    </p:spTree>
    <p:extLst>
      <p:ext uri="{BB962C8B-B14F-4D97-AF65-F5344CB8AC3E}">
        <p14:creationId xmlns:p14="http://schemas.microsoft.com/office/powerpoint/2010/main" val="3482290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1E811-E5E1-7B4F-9470-8CBD8D1BC23F}"/>
              </a:ext>
            </a:extLst>
          </p:cNvPr>
          <p:cNvSpPr>
            <a:spLocks noGrp="1"/>
          </p:cNvSpPr>
          <p:nvPr>
            <p:ph type="title"/>
          </p:nvPr>
        </p:nvSpPr>
        <p:spPr/>
        <p:txBody>
          <a:bodyPr/>
          <a:lstStyle/>
          <a:p>
            <a:endParaRPr lang="hu-HU"/>
          </a:p>
        </p:txBody>
      </p:sp>
      <p:sp>
        <p:nvSpPr>
          <p:cNvPr id="3" name="Subtitle 2">
            <a:extLst>
              <a:ext uri="{FF2B5EF4-FFF2-40B4-BE49-F238E27FC236}">
                <a16:creationId xmlns:a16="http://schemas.microsoft.com/office/drawing/2014/main" id="{995CF298-3E51-724C-9D30-02CE696839DE}"/>
              </a:ext>
            </a:extLst>
          </p:cNvPr>
          <p:cNvSpPr>
            <a:spLocks noGrp="1"/>
          </p:cNvSpPr>
          <p:nvPr>
            <p:ph type="subTitle" idx="1"/>
          </p:nvPr>
        </p:nvSpPr>
        <p:spPr/>
        <p:txBody>
          <a:bodyPr/>
          <a:lstStyle/>
          <a:p>
            <a:endParaRPr lang="hu-HU"/>
          </a:p>
        </p:txBody>
      </p:sp>
      <p:sp>
        <p:nvSpPr>
          <p:cNvPr id="4" name="Text Placeholder 3">
            <a:extLst>
              <a:ext uri="{FF2B5EF4-FFF2-40B4-BE49-F238E27FC236}">
                <a16:creationId xmlns:a16="http://schemas.microsoft.com/office/drawing/2014/main" id="{D6EC55EF-B320-CA46-A68C-898F81E7A3B0}"/>
              </a:ext>
            </a:extLst>
          </p:cNvPr>
          <p:cNvSpPr>
            <a:spLocks noGrp="1"/>
          </p:cNvSpPr>
          <p:nvPr>
            <p:ph type="body" sz="quarter" idx="11"/>
          </p:nvPr>
        </p:nvSpPr>
        <p:spPr/>
        <p:txBody>
          <a:bodyPr/>
          <a:lstStyle/>
          <a:p>
            <a:endParaRPr lang="hu-HU"/>
          </a:p>
        </p:txBody>
      </p:sp>
      <p:pic>
        <p:nvPicPr>
          <p:cNvPr id="5" name="Picture 4">
            <a:extLst>
              <a:ext uri="{FF2B5EF4-FFF2-40B4-BE49-F238E27FC236}">
                <a16:creationId xmlns:a16="http://schemas.microsoft.com/office/drawing/2014/main" id="{8ED27B4F-7866-E947-B204-1BA06914213D}"/>
              </a:ext>
            </a:extLst>
          </p:cNvPr>
          <p:cNvPicPr>
            <a:picLocks noChangeAspect="1"/>
          </p:cNvPicPr>
          <p:nvPr/>
        </p:nvPicPr>
        <p:blipFill>
          <a:blip r:embed="rId2"/>
          <a:stretch>
            <a:fillRect/>
          </a:stretch>
        </p:blipFill>
        <p:spPr>
          <a:xfrm>
            <a:off x="9071" y="0"/>
            <a:ext cx="12173857" cy="6858000"/>
          </a:xfrm>
          <a:prstGeom prst="rect">
            <a:avLst/>
          </a:prstGeom>
        </p:spPr>
      </p:pic>
    </p:spTree>
    <p:extLst>
      <p:ext uri="{BB962C8B-B14F-4D97-AF65-F5344CB8AC3E}">
        <p14:creationId xmlns:p14="http://schemas.microsoft.com/office/powerpoint/2010/main" val="3762328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0452-35A6-AE44-B28E-7A2CA1FD4D48}"/>
              </a:ext>
            </a:extLst>
          </p:cNvPr>
          <p:cNvSpPr>
            <a:spLocks noGrp="1"/>
          </p:cNvSpPr>
          <p:nvPr>
            <p:ph type="title"/>
          </p:nvPr>
        </p:nvSpPr>
        <p:spPr/>
        <p:txBody>
          <a:bodyPr/>
          <a:lstStyle/>
          <a:p>
            <a:endParaRPr lang="hu-HU"/>
          </a:p>
        </p:txBody>
      </p:sp>
      <p:sp>
        <p:nvSpPr>
          <p:cNvPr id="3" name="Subtitle 2">
            <a:extLst>
              <a:ext uri="{FF2B5EF4-FFF2-40B4-BE49-F238E27FC236}">
                <a16:creationId xmlns:a16="http://schemas.microsoft.com/office/drawing/2014/main" id="{F1B8B55F-51D0-0E47-984D-6E5B4BE5BC38}"/>
              </a:ext>
            </a:extLst>
          </p:cNvPr>
          <p:cNvSpPr>
            <a:spLocks noGrp="1"/>
          </p:cNvSpPr>
          <p:nvPr>
            <p:ph type="subTitle" idx="1"/>
          </p:nvPr>
        </p:nvSpPr>
        <p:spPr/>
        <p:txBody>
          <a:bodyPr/>
          <a:lstStyle/>
          <a:p>
            <a:endParaRPr lang="hu-HU"/>
          </a:p>
        </p:txBody>
      </p:sp>
      <p:sp>
        <p:nvSpPr>
          <p:cNvPr id="4" name="Text Placeholder 3">
            <a:extLst>
              <a:ext uri="{FF2B5EF4-FFF2-40B4-BE49-F238E27FC236}">
                <a16:creationId xmlns:a16="http://schemas.microsoft.com/office/drawing/2014/main" id="{BD0AE408-89E6-9749-B1ED-85B75816918A}"/>
              </a:ext>
            </a:extLst>
          </p:cNvPr>
          <p:cNvSpPr>
            <a:spLocks noGrp="1"/>
          </p:cNvSpPr>
          <p:nvPr>
            <p:ph type="body" sz="quarter" idx="11"/>
          </p:nvPr>
        </p:nvSpPr>
        <p:spPr/>
        <p:txBody>
          <a:bodyPr/>
          <a:lstStyle/>
          <a:p>
            <a:endParaRPr lang="hu-HU"/>
          </a:p>
        </p:txBody>
      </p:sp>
      <p:pic>
        <p:nvPicPr>
          <p:cNvPr id="5" name="Picture 4">
            <a:extLst>
              <a:ext uri="{FF2B5EF4-FFF2-40B4-BE49-F238E27FC236}">
                <a16:creationId xmlns:a16="http://schemas.microsoft.com/office/drawing/2014/main" id="{56169865-36A4-7F41-B483-F8E1C6B021F6}"/>
              </a:ext>
            </a:extLst>
          </p:cNvPr>
          <p:cNvPicPr>
            <a:picLocks noChangeAspect="1"/>
          </p:cNvPicPr>
          <p:nvPr/>
        </p:nvPicPr>
        <p:blipFill>
          <a:blip r:embed="rId2"/>
          <a:stretch>
            <a:fillRect/>
          </a:stretch>
        </p:blipFill>
        <p:spPr>
          <a:xfrm>
            <a:off x="0" y="5406"/>
            <a:ext cx="12192000" cy="6847187"/>
          </a:xfrm>
          <a:prstGeom prst="rect">
            <a:avLst/>
          </a:prstGeom>
        </p:spPr>
      </p:pic>
    </p:spTree>
    <p:extLst>
      <p:ext uri="{BB962C8B-B14F-4D97-AF65-F5344CB8AC3E}">
        <p14:creationId xmlns:p14="http://schemas.microsoft.com/office/powerpoint/2010/main" val="3304548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B2D88-B888-524D-A8F1-6B313991FC00}"/>
              </a:ext>
            </a:extLst>
          </p:cNvPr>
          <p:cNvSpPr>
            <a:spLocks noGrp="1"/>
          </p:cNvSpPr>
          <p:nvPr>
            <p:ph type="title"/>
          </p:nvPr>
        </p:nvSpPr>
        <p:spPr/>
        <p:txBody>
          <a:bodyPr/>
          <a:lstStyle/>
          <a:p>
            <a:endParaRPr lang="hu-HU"/>
          </a:p>
        </p:txBody>
      </p:sp>
      <p:sp>
        <p:nvSpPr>
          <p:cNvPr id="3" name="Subtitle 2">
            <a:extLst>
              <a:ext uri="{FF2B5EF4-FFF2-40B4-BE49-F238E27FC236}">
                <a16:creationId xmlns:a16="http://schemas.microsoft.com/office/drawing/2014/main" id="{21C3CE00-0674-984C-9ED7-80F9E685EADB}"/>
              </a:ext>
            </a:extLst>
          </p:cNvPr>
          <p:cNvSpPr>
            <a:spLocks noGrp="1"/>
          </p:cNvSpPr>
          <p:nvPr>
            <p:ph type="subTitle" idx="1"/>
          </p:nvPr>
        </p:nvSpPr>
        <p:spPr/>
        <p:txBody>
          <a:bodyPr/>
          <a:lstStyle/>
          <a:p>
            <a:endParaRPr lang="hu-HU"/>
          </a:p>
        </p:txBody>
      </p:sp>
      <p:sp>
        <p:nvSpPr>
          <p:cNvPr id="4" name="Text Placeholder 3">
            <a:extLst>
              <a:ext uri="{FF2B5EF4-FFF2-40B4-BE49-F238E27FC236}">
                <a16:creationId xmlns:a16="http://schemas.microsoft.com/office/drawing/2014/main" id="{B494D6CB-AFE3-3141-8778-487458773A69}"/>
              </a:ext>
            </a:extLst>
          </p:cNvPr>
          <p:cNvSpPr>
            <a:spLocks noGrp="1"/>
          </p:cNvSpPr>
          <p:nvPr>
            <p:ph type="body" sz="quarter" idx="11"/>
          </p:nvPr>
        </p:nvSpPr>
        <p:spPr/>
        <p:txBody>
          <a:bodyPr/>
          <a:lstStyle/>
          <a:p>
            <a:endParaRPr lang="hu-HU"/>
          </a:p>
        </p:txBody>
      </p:sp>
      <p:pic>
        <p:nvPicPr>
          <p:cNvPr id="5" name="Picture 4">
            <a:extLst>
              <a:ext uri="{FF2B5EF4-FFF2-40B4-BE49-F238E27FC236}">
                <a16:creationId xmlns:a16="http://schemas.microsoft.com/office/drawing/2014/main" id="{C43B0673-C92A-0F43-BF24-4CE8EF8FB5B6}"/>
              </a:ext>
            </a:extLst>
          </p:cNvPr>
          <p:cNvPicPr>
            <a:picLocks noChangeAspect="1"/>
          </p:cNvPicPr>
          <p:nvPr/>
        </p:nvPicPr>
        <p:blipFill>
          <a:blip r:embed="rId2"/>
          <a:stretch>
            <a:fillRect/>
          </a:stretch>
        </p:blipFill>
        <p:spPr>
          <a:xfrm>
            <a:off x="0" y="5966"/>
            <a:ext cx="12192000" cy="6846067"/>
          </a:xfrm>
          <a:prstGeom prst="rect">
            <a:avLst/>
          </a:prstGeom>
        </p:spPr>
      </p:pic>
    </p:spTree>
    <p:extLst>
      <p:ext uri="{BB962C8B-B14F-4D97-AF65-F5344CB8AC3E}">
        <p14:creationId xmlns:p14="http://schemas.microsoft.com/office/powerpoint/2010/main" val="2774846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A628B-061C-754C-A60B-A0FBF0A9BEC1}"/>
              </a:ext>
            </a:extLst>
          </p:cNvPr>
          <p:cNvSpPr>
            <a:spLocks noGrp="1"/>
          </p:cNvSpPr>
          <p:nvPr>
            <p:ph type="title"/>
          </p:nvPr>
        </p:nvSpPr>
        <p:spPr/>
        <p:txBody>
          <a:bodyPr/>
          <a:lstStyle/>
          <a:p>
            <a:endParaRPr lang="hu-HU"/>
          </a:p>
        </p:txBody>
      </p:sp>
      <p:sp>
        <p:nvSpPr>
          <p:cNvPr id="3" name="Subtitle 2">
            <a:extLst>
              <a:ext uri="{FF2B5EF4-FFF2-40B4-BE49-F238E27FC236}">
                <a16:creationId xmlns:a16="http://schemas.microsoft.com/office/drawing/2014/main" id="{C8A6E9D7-8EDE-AF40-8228-6F26FD631065}"/>
              </a:ext>
            </a:extLst>
          </p:cNvPr>
          <p:cNvSpPr>
            <a:spLocks noGrp="1"/>
          </p:cNvSpPr>
          <p:nvPr>
            <p:ph type="subTitle" idx="1"/>
          </p:nvPr>
        </p:nvSpPr>
        <p:spPr/>
        <p:txBody>
          <a:bodyPr/>
          <a:lstStyle/>
          <a:p>
            <a:endParaRPr lang="hu-HU"/>
          </a:p>
        </p:txBody>
      </p:sp>
      <p:sp>
        <p:nvSpPr>
          <p:cNvPr id="4" name="Text Placeholder 3">
            <a:extLst>
              <a:ext uri="{FF2B5EF4-FFF2-40B4-BE49-F238E27FC236}">
                <a16:creationId xmlns:a16="http://schemas.microsoft.com/office/drawing/2014/main" id="{0863DD02-4577-F241-A337-B6AB0DDC4AB1}"/>
              </a:ext>
            </a:extLst>
          </p:cNvPr>
          <p:cNvSpPr>
            <a:spLocks noGrp="1"/>
          </p:cNvSpPr>
          <p:nvPr>
            <p:ph type="body" sz="quarter" idx="11"/>
          </p:nvPr>
        </p:nvSpPr>
        <p:spPr/>
        <p:txBody>
          <a:bodyPr/>
          <a:lstStyle/>
          <a:p>
            <a:endParaRPr lang="hu-HU"/>
          </a:p>
        </p:txBody>
      </p:sp>
      <p:pic>
        <p:nvPicPr>
          <p:cNvPr id="5" name="Picture 4">
            <a:extLst>
              <a:ext uri="{FF2B5EF4-FFF2-40B4-BE49-F238E27FC236}">
                <a16:creationId xmlns:a16="http://schemas.microsoft.com/office/drawing/2014/main" id="{D2025BCD-8123-CB4C-9ED9-AADF718E93A2}"/>
              </a:ext>
            </a:extLst>
          </p:cNvPr>
          <p:cNvPicPr>
            <a:picLocks noChangeAspect="1"/>
          </p:cNvPicPr>
          <p:nvPr/>
        </p:nvPicPr>
        <p:blipFill>
          <a:blip r:embed="rId2"/>
          <a:stretch>
            <a:fillRect/>
          </a:stretch>
        </p:blipFill>
        <p:spPr>
          <a:xfrm>
            <a:off x="1009" y="0"/>
            <a:ext cx="12189981" cy="6858000"/>
          </a:xfrm>
          <a:prstGeom prst="rect">
            <a:avLst/>
          </a:prstGeom>
        </p:spPr>
      </p:pic>
    </p:spTree>
    <p:extLst>
      <p:ext uri="{BB962C8B-B14F-4D97-AF65-F5344CB8AC3E}">
        <p14:creationId xmlns:p14="http://schemas.microsoft.com/office/powerpoint/2010/main" val="2500596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6320C-5DDF-5548-939B-BBC7F2F557B3}"/>
              </a:ext>
            </a:extLst>
          </p:cNvPr>
          <p:cNvSpPr>
            <a:spLocks noGrp="1"/>
          </p:cNvSpPr>
          <p:nvPr>
            <p:ph type="title"/>
          </p:nvPr>
        </p:nvSpPr>
        <p:spPr/>
        <p:txBody>
          <a:bodyPr/>
          <a:lstStyle/>
          <a:p>
            <a:endParaRPr lang="hu-HU"/>
          </a:p>
        </p:txBody>
      </p:sp>
      <p:sp>
        <p:nvSpPr>
          <p:cNvPr id="3" name="Subtitle 2">
            <a:extLst>
              <a:ext uri="{FF2B5EF4-FFF2-40B4-BE49-F238E27FC236}">
                <a16:creationId xmlns:a16="http://schemas.microsoft.com/office/drawing/2014/main" id="{C81DE100-2C8B-3C47-A4B8-DA4E95A35BFD}"/>
              </a:ext>
            </a:extLst>
          </p:cNvPr>
          <p:cNvSpPr>
            <a:spLocks noGrp="1"/>
          </p:cNvSpPr>
          <p:nvPr>
            <p:ph type="subTitle" idx="1"/>
          </p:nvPr>
        </p:nvSpPr>
        <p:spPr/>
        <p:txBody>
          <a:bodyPr/>
          <a:lstStyle/>
          <a:p>
            <a:endParaRPr lang="hu-HU"/>
          </a:p>
        </p:txBody>
      </p:sp>
      <p:sp>
        <p:nvSpPr>
          <p:cNvPr id="4" name="Text Placeholder 3">
            <a:extLst>
              <a:ext uri="{FF2B5EF4-FFF2-40B4-BE49-F238E27FC236}">
                <a16:creationId xmlns:a16="http://schemas.microsoft.com/office/drawing/2014/main" id="{3A8744E4-5A09-8749-8EC0-07CB650E677F}"/>
              </a:ext>
            </a:extLst>
          </p:cNvPr>
          <p:cNvSpPr>
            <a:spLocks noGrp="1"/>
          </p:cNvSpPr>
          <p:nvPr>
            <p:ph type="body" sz="quarter" idx="11"/>
          </p:nvPr>
        </p:nvSpPr>
        <p:spPr/>
        <p:txBody>
          <a:bodyPr/>
          <a:lstStyle/>
          <a:p>
            <a:endParaRPr lang="hu-HU"/>
          </a:p>
        </p:txBody>
      </p:sp>
      <p:pic>
        <p:nvPicPr>
          <p:cNvPr id="5" name="Picture 4">
            <a:extLst>
              <a:ext uri="{FF2B5EF4-FFF2-40B4-BE49-F238E27FC236}">
                <a16:creationId xmlns:a16="http://schemas.microsoft.com/office/drawing/2014/main" id="{5D199F42-3589-024C-B52D-8FA0DF884E90}"/>
              </a:ext>
            </a:extLst>
          </p:cNvPr>
          <p:cNvPicPr>
            <a:picLocks noChangeAspect="1"/>
          </p:cNvPicPr>
          <p:nvPr/>
        </p:nvPicPr>
        <p:blipFill>
          <a:blip r:embed="rId2"/>
          <a:stretch>
            <a:fillRect/>
          </a:stretch>
        </p:blipFill>
        <p:spPr>
          <a:xfrm>
            <a:off x="9071" y="0"/>
            <a:ext cx="12173857" cy="6858000"/>
          </a:xfrm>
          <a:prstGeom prst="rect">
            <a:avLst/>
          </a:prstGeom>
        </p:spPr>
      </p:pic>
    </p:spTree>
    <p:extLst>
      <p:ext uri="{BB962C8B-B14F-4D97-AF65-F5344CB8AC3E}">
        <p14:creationId xmlns:p14="http://schemas.microsoft.com/office/powerpoint/2010/main" val="1756965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99DBC-6BEF-DD4F-B7B1-E273564DE0F2}"/>
              </a:ext>
            </a:extLst>
          </p:cNvPr>
          <p:cNvSpPr>
            <a:spLocks noGrp="1"/>
          </p:cNvSpPr>
          <p:nvPr>
            <p:ph type="title"/>
          </p:nvPr>
        </p:nvSpPr>
        <p:spPr/>
        <p:txBody>
          <a:bodyPr/>
          <a:lstStyle/>
          <a:p>
            <a:endParaRPr lang="hu-HU"/>
          </a:p>
        </p:txBody>
      </p:sp>
      <p:sp>
        <p:nvSpPr>
          <p:cNvPr id="3" name="Subtitle 2">
            <a:extLst>
              <a:ext uri="{FF2B5EF4-FFF2-40B4-BE49-F238E27FC236}">
                <a16:creationId xmlns:a16="http://schemas.microsoft.com/office/drawing/2014/main" id="{7C0DA45B-DE7B-1A4F-9B7E-61A71C9DC54A}"/>
              </a:ext>
            </a:extLst>
          </p:cNvPr>
          <p:cNvSpPr>
            <a:spLocks noGrp="1"/>
          </p:cNvSpPr>
          <p:nvPr>
            <p:ph type="subTitle" idx="1"/>
          </p:nvPr>
        </p:nvSpPr>
        <p:spPr/>
        <p:txBody>
          <a:bodyPr/>
          <a:lstStyle/>
          <a:p>
            <a:endParaRPr lang="hu-HU"/>
          </a:p>
        </p:txBody>
      </p:sp>
      <p:sp>
        <p:nvSpPr>
          <p:cNvPr id="4" name="Text Placeholder 3">
            <a:extLst>
              <a:ext uri="{FF2B5EF4-FFF2-40B4-BE49-F238E27FC236}">
                <a16:creationId xmlns:a16="http://schemas.microsoft.com/office/drawing/2014/main" id="{200E4A00-8412-CD4A-BA91-837A187C81E7}"/>
              </a:ext>
            </a:extLst>
          </p:cNvPr>
          <p:cNvSpPr>
            <a:spLocks noGrp="1"/>
          </p:cNvSpPr>
          <p:nvPr>
            <p:ph type="body" sz="quarter" idx="11"/>
          </p:nvPr>
        </p:nvSpPr>
        <p:spPr/>
        <p:txBody>
          <a:bodyPr/>
          <a:lstStyle/>
          <a:p>
            <a:endParaRPr lang="hu-HU"/>
          </a:p>
        </p:txBody>
      </p:sp>
      <p:pic>
        <p:nvPicPr>
          <p:cNvPr id="5" name="Picture 4">
            <a:extLst>
              <a:ext uri="{FF2B5EF4-FFF2-40B4-BE49-F238E27FC236}">
                <a16:creationId xmlns:a16="http://schemas.microsoft.com/office/drawing/2014/main" id="{00D71806-6144-6B40-90D2-E91AA014CA61}"/>
              </a:ext>
            </a:extLst>
          </p:cNvPr>
          <p:cNvPicPr>
            <a:picLocks noChangeAspect="1"/>
          </p:cNvPicPr>
          <p:nvPr/>
        </p:nvPicPr>
        <p:blipFill>
          <a:blip r:embed="rId2"/>
          <a:stretch>
            <a:fillRect/>
          </a:stretch>
        </p:blipFill>
        <p:spPr>
          <a:xfrm>
            <a:off x="11116" y="0"/>
            <a:ext cx="12169767" cy="6858000"/>
          </a:xfrm>
          <a:prstGeom prst="rect">
            <a:avLst/>
          </a:prstGeom>
        </p:spPr>
      </p:pic>
    </p:spTree>
    <p:extLst>
      <p:ext uri="{BB962C8B-B14F-4D97-AF65-F5344CB8AC3E}">
        <p14:creationId xmlns:p14="http://schemas.microsoft.com/office/powerpoint/2010/main" val="2789875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A3D961AC-6A6E-894A-A1D7-EA7C05D84833}"/>
              </a:ext>
            </a:extLst>
          </p:cNvPr>
          <p:cNvSpPr>
            <a:spLocks noGrp="1"/>
          </p:cNvSpPr>
          <p:nvPr>
            <p:ph type="title"/>
          </p:nvPr>
        </p:nvSpPr>
        <p:spPr>
          <a:xfrm>
            <a:off x="1589" y="-44450"/>
            <a:ext cx="12188825" cy="838200"/>
          </a:xfrm>
        </p:spPr>
        <p:txBody>
          <a:bodyPr/>
          <a:lstStyle/>
          <a:p>
            <a:r>
              <a:rPr lang="en-US" altLang="en-US">
                <a:latin typeface="Calibri Light" panose="020F0302020204030204" pitchFamily="34" charset="0"/>
                <a:cs typeface="Calibri Light" panose="020F0302020204030204" pitchFamily="34" charset="0"/>
              </a:rPr>
              <a:t>Forcing the Bad Guys to Innovate</a:t>
            </a:r>
          </a:p>
        </p:txBody>
      </p:sp>
      <p:sp>
        <p:nvSpPr>
          <p:cNvPr id="21506" name="Subtitle 2">
            <a:extLst>
              <a:ext uri="{FF2B5EF4-FFF2-40B4-BE49-F238E27FC236}">
                <a16:creationId xmlns:a16="http://schemas.microsoft.com/office/drawing/2014/main" id="{0512D2EB-A942-8D4F-B6F8-BC732E40DE23}"/>
              </a:ext>
            </a:extLst>
          </p:cNvPr>
          <p:cNvSpPr>
            <a:spLocks noGrp="1"/>
          </p:cNvSpPr>
          <p:nvPr>
            <p:ph type="subTitle" idx="1"/>
          </p:nvPr>
        </p:nvSpPr>
        <p:spPr>
          <a:xfrm>
            <a:off x="1589" y="742951"/>
            <a:ext cx="12188825" cy="735013"/>
          </a:xfrm>
        </p:spPr>
        <p:txBody>
          <a:bodyPr/>
          <a:lstStyle/>
          <a:p>
            <a:r>
              <a:rPr lang="en-US" altLang="en-US" dirty="0">
                <a:solidFill>
                  <a:schemeClr val="bg1"/>
                </a:solidFill>
                <a:latin typeface="Calibri Light" panose="020F0302020204030204" pitchFamily="34" charset="0"/>
                <a:cs typeface="Calibri Light" panose="020F0302020204030204" pitchFamily="34" charset="0"/>
              </a:rPr>
              <a:t>Spreading security news, updates, and other information to the public.</a:t>
            </a:r>
          </a:p>
        </p:txBody>
      </p:sp>
      <p:sp>
        <p:nvSpPr>
          <p:cNvPr id="21507" name="Text Placeholder 3">
            <a:extLst>
              <a:ext uri="{FF2B5EF4-FFF2-40B4-BE49-F238E27FC236}">
                <a16:creationId xmlns:a16="http://schemas.microsoft.com/office/drawing/2014/main" id="{227D47F2-D2A2-E444-BCD6-EC36461ADBEF}"/>
              </a:ext>
            </a:extLst>
          </p:cNvPr>
          <p:cNvSpPr>
            <a:spLocks noGrp="1"/>
          </p:cNvSpPr>
          <p:nvPr>
            <p:ph type="body" sz="quarter" idx="11"/>
          </p:nvPr>
        </p:nvSpPr>
        <p:spPr>
          <a:xfrm>
            <a:off x="168276" y="5972175"/>
            <a:ext cx="6330950" cy="704850"/>
          </a:xfrm>
        </p:spPr>
        <p:txBody>
          <a:bodyPr/>
          <a:lstStyle/>
          <a:p>
            <a:r>
              <a:rPr lang="en-US" altLang="en-US" sz="1800">
                <a:latin typeface="Calibri" panose="020F0502020204030204" pitchFamily="34" charset="0"/>
                <a:cs typeface="Calibri" panose="020F0502020204030204" pitchFamily="34" charset="0"/>
              </a:rPr>
              <a:t>Talos publically shares security information through numerous channels to help make the internet safer for everyone.</a:t>
            </a:r>
          </a:p>
        </p:txBody>
      </p:sp>
      <p:pic>
        <p:nvPicPr>
          <p:cNvPr id="21508" name="Picture 4" descr="icon_public_outreach.eps">
            <a:extLst>
              <a:ext uri="{FF2B5EF4-FFF2-40B4-BE49-F238E27FC236}">
                <a16:creationId xmlns:a16="http://schemas.microsoft.com/office/drawing/2014/main" id="{C7D99879-E434-9646-ADC5-436F5E508B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89452" y="2116139"/>
            <a:ext cx="3259137"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icon_blog_orange.eps">
            <a:extLst>
              <a:ext uri="{FF2B5EF4-FFF2-40B4-BE49-F238E27FC236}">
                <a16:creationId xmlns:a16="http://schemas.microsoft.com/office/drawing/2014/main" id="{A33C12BA-D8D2-E24A-8CB6-F7092B9E14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51713" y="257492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icon_newsletter.eps">
            <a:extLst>
              <a:ext uri="{FF2B5EF4-FFF2-40B4-BE49-F238E27FC236}">
                <a16:creationId xmlns:a16="http://schemas.microsoft.com/office/drawing/2014/main" id="{72E68B3F-DEF2-5044-B294-E8E47D9671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5926" y="257492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icon_socialmedia.eps">
            <a:extLst>
              <a:ext uri="{FF2B5EF4-FFF2-40B4-BE49-F238E27FC236}">
                <a16:creationId xmlns:a16="http://schemas.microsoft.com/office/drawing/2014/main" id="{92AEBD04-8B5B-694C-B1F9-66DFDAC324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3226" y="420528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icon_talos_o_orange.eps">
            <a:extLst>
              <a:ext uri="{FF2B5EF4-FFF2-40B4-BE49-F238E27FC236}">
                <a16:creationId xmlns:a16="http://schemas.microsoft.com/office/drawing/2014/main" id="{1BC15E52-B1AF-514B-BC75-4E0374277AB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37226" y="159702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icon_videos.eps">
            <a:extLst>
              <a:ext uri="{FF2B5EF4-FFF2-40B4-BE49-F238E27FC236}">
                <a16:creationId xmlns:a16="http://schemas.microsoft.com/office/drawing/2014/main" id="{0254B992-C59E-9644-A198-2958271F114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35838" y="420528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TextBox 10">
            <a:extLst>
              <a:ext uri="{FF2B5EF4-FFF2-40B4-BE49-F238E27FC236}">
                <a16:creationId xmlns:a16="http://schemas.microsoft.com/office/drawing/2014/main" id="{DD4BAB97-AC98-6146-9953-406116CAD339}"/>
              </a:ext>
            </a:extLst>
          </p:cNvPr>
          <p:cNvSpPr txBox="1">
            <a:spLocks noChangeArrowheads="1"/>
          </p:cNvSpPr>
          <p:nvPr/>
        </p:nvSpPr>
        <p:spPr bwMode="auto">
          <a:xfrm>
            <a:off x="1209676" y="2617788"/>
            <a:ext cx="2863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r>
              <a:rPr lang="en-US" altLang="en-US" sz="1800">
                <a:solidFill>
                  <a:srgbClr val="FFFFFF"/>
                </a:solidFill>
              </a:rPr>
              <a:t>ThreatSource Newsletter</a:t>
            </a:r>
          </a:p>
          <a:p>
            <a:pPr algn="r" eaLnBrk="1" hangingPunct="1"/>
            <a:r>
              <a:rPr lang="en-US" altLang="en-US" sz="1800" b="1">
                <a:solidFill>
                  <a:srgbClr val="FCB63E"/>
                </a:solidFill>
              </a:rPr>
              <a:t>cs.co/TalosUpdate</a:t>
            </a:r>
          </a:p>
        </p:txBody>
      </p:sp>
      <p:sp>
        <p:nvSpPr>
          <p:cNvPr id="12" name="TextBox 11">
            <a:extLst>
              <a:ext uri="{FF2B5EF4-FFF2-40B4-BE49-F238E27FC236}">
                <a16:creationId xmlns:a16="http://schemas.microsoft.com/office/drawing/2014/main" id="{47CE034A-3DCD-9F48-B503-8E91B4B48DA2}"/>
              </a:ext>
            </a:extLst>
          </p:cNvPr>
          <p:cNvSpPr txBox="1"/>
          <p:nvPr/>
        </p:nvSpPr>
        <p:spPr>
          <a:xfrm>
            <a:off x="673102" y="4210051"/>
            <a:ext cx="3260725" cy="923925"/>
          </a:xfrm>
          <a:prstGeom prst="rect">
            <a:avLst/>
          </a:prstGeom>
          <a:noFill/>
        </p:spPr>
        <p:txBody>
          <a:bodyPr>
            <a:spAutoFit/>
          </a:bodyPr>
          <a:lstStyle/>
          <a:p>
            <a:pPr algn="r" defTabSz="609493">
              <a:defRPr/>
            </a:pPr>
            <a:r>
              <a:rPr lang="en-US" dirty="0">
                <a:solidFill>
                  <a:srgbClr val="FFFFFF"/>
                </a:solidFill>
              </a:rPr>
              <a:t>Social Media Posts</a:t>
            </a:r>
          </a:p>
          <a:p>
            <a:pPr algn="r" defTabSz="609493">
              <a:defRPr/>
            </a:pPr>
            <a:r>
              <a:rPr lang="en-US" b="1" dirty="0">
                <a:solidFill>
                  <a:schemeClr val="accent4"/>
                </a:solidFill>
              </a:rPr>
              <a:t>Facebook: </a:t>
            </a:r>
            <a:r>
              <a:rPr lang="en-US" b="1" dirty="0" err="1">
                <a:solidFill>
                  <a:schemeClr val="accent4"/>
                </a:solidFill>
              </a:rPr>
              <a:t>TalosGroupatCisco</a:t>
            </a:r>
            <a:endParaRPr lang="en-US" b="1" dirty="0">
              <a:solidFill>
                <a:schemeClr val="accent4"/>
              </a:solidFill>
            </a:endParaRPr>
          </a:p>
          <a:p>
            <a:pPr algn="r" defTabSz="609493">
              <a:defRPr/>
            </a:pPr>
            <a:r>
              <a:rPr lang="en-US" b="1" dirty="0">
                <a:solidFill>
                  <a:schemeClr val="accent4"/>
                </a:solidFill>
              </a:rPr>
              <a:t>Twitter: @talossecurity</a:t>
            </a:r>
          </a:p>
        </p:txBody>
      </p:sp>
      <p:sp>
        <p:nvSpPr>
          <p:cNvPr id="21516" name="TextBox 12">
            <a:extLst>
              <a:ext uri="{FF2B5EF4-FFF2-40B4-BE49-F238E27FC236}">
                <a16:creationId xmlns:a16="http://schemas.microsoft.com/office/drawing/2014/main" id="{252FCA2B-EDE7-2D47-9B04-E269D1B8DD82}"/>
              </a:ext>
            </a:extLst>
          </p:cNvPr>
          <p:cNvSpPr txBox="1">
            <a:spLocks noChangeArrowheads="1"/>
          </p:cNvSpPr>
          <p:nvPr/>
        </p:nvSpPr>
        <p:spPr bwMode="auto">
          <a:xfrm>
            <a:off x="6604001" y="1619251"/>
            <a:ext cx="5162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a:solidFill>
                  <a:srgbClr val="FFFFFF"/>
                </a:solidFill>
              </a:rPr>
              <a:t>White papers, articles, &amp; other information </a:t>
            </a:r>
          </a:p>
          <a:p>
            <a:pPr eaLnBrk="1" hangingPunct="1"/>
            <a:r>
              <a:rPr lang="en-US" altLang="en-US" sz="1800" b="1">
                <a:solidFill>
                  <a:srgbClr val="FCB63E"/>
                </a:solidFill>
              </a:rPr>
              <a:t>talosintelligence.com</a:t>
            </a:r>
          </a:p>
        </p:txBody>
      </p:sp>
      <p:sp>
        <p:nvSpPr>
          <p:cNvPr id="21517" name="TextBox 13">
            <a:extLst>
              <a:ext uri="{FF2B5EF4-FFF2-40B4-BE49-F238E27FC236}">
                <a16:creationId xmlns:a16="http://schemas.microsoft.com/office/drawing/2014/main" id="{61A9FE76-3156-E244-815E-5018F837F55C}"/>
              </a:ext>
            </a:extLst>
          </p:cNvPr>
          <p:cNvSpPr txBox="1">
            <a:spLocks noChangeArrowheads="1"/>
          </p:cNvSpPr>
          <p:nvPr/>
        </p:nvSpPr>
        <p:spPr bwMode="auto">
          <a:xfrm>
            <a:off x="8170864" y="2617788"/>
            <a:ext cx="2968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a:solidFill>
                  <a:srgbClr val="FFFFFF"/>
                </a:solidFill>
              </a:rPr>
              <a:t>Talos Blog</a:t>
            </a:r>
          </a:p>
          <a:p>
            <a:pPr eaLnBrk="1" hangingPunct="1"/>
            <a:r>
              <a:rPr lang="en-US" altLang="en-US" sz="1800" b="1">
                <a:solidFill>
                  <a:srgbClr val="FCB63E"/>
                </a:solidFill>
              </a:rPr>
              <a:t>blog.talosintelligence.com</a:t>
            </a:r>
          </a:p>
        </p:txBody>
      </p:sp>
      <p:sp>
        <p:nvSpPr>
          <p:cNvPr id="21518" name="TextBox 14">
            <a:extLst>
              <a:ext uri="{FF2B5EF4-FFF2-40B4-BE49-F238E27FC236}">
                <a16:creationId xmlns:a16="http://schemas.microsoft.com/office/drawing/2014/main" id="{6AAA8484-1ADD-3443-BFC4-3DF7F638472C}"/>
              </a:ext>
            </a:extLst>
          </p:cNvPr>
          <p:cNvSpPr txBox="1">
            <a:spLocks noChangeArrowheads="1"/>
          </p:cNvSpPr>
          <p:nvPr/>
        </p:nvSpPr>
        <p:spPr bwMode="auto">
          <a:xfrm>
            <a:off x="8170863" y="4303713"/>
            <a:ext cx="2287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a:solidFill>
                  <a:srgbClr val="FFFFFF"/>
                </a:solidFill>
              </a:rPr>
              <a:t>Instructional Videos</a:t>
            </a:r>
          </a:p>
          <a:p>
            <a:pPr eaLnBrk="1" hangingPunct="1"/>
            <a:r>
              <a:rPr lang="en-US" altLang="en-US" sz="1800" b="1">
                <a:solidFill>
                  <a:srgbClr val="FCB63E"/>
                </a:solidFill>
              </a:rPr>
              <a:t>cs.co/talostube</a:t>
            </a:r>
          </a:p>
        </p:txBody>
      </p:sp>
      <p:pic>
        <p:nvPicPr>
          <p:cNvPr id="21519" name="Picture 2">
            <a:extLst>
              <a:ext uri="{FF2B5EF4-FFF2-40B4-BE49-F238E27FC236}">
                <a16:creationId xmlns:a16="http://schemas.microsoft.com/office/drawing/2014/main" id="{19B56750-5388-A54B-BE45-201D3EE6E7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2313" y="510857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0" name="TextBox 14">
            <a:extLst>
              <a:ext uri="{FF2B5EF4-FFF2-40B4-BE49-F238E27FC236}">
                <a16:creationId xmlns:a16="http://schemas.microsoft.com/office/drawing/2014/main" id="{C842EB2E-372F-B74E-9990-82594AF92055}"/>
              </a:ext>
            </a:extLst>
          </p:cNvPr>
          <p:cNvSpPr txBox="1">
            <a:spLocks noChangeArrowheads="1"/>
          </p:cNvSpPr>
          <p:nvPr/>
        </p:nvSpPr>
        <p:spPr bwMode="auto">
          <a:xfrm>
            <a:off x="6604002" y="5499101"/>
            <a:ext cx="3938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a:solidFill>
                  <a:srgbClr val="FFFFFF"/>
                </a:solidFill>
              </a:rPr>
              <a:t>Beers with Talos Podcast</a:t>
            </a:r>
          </a:p>
          <a:p>
            <a:pPr eaLnBrk="1" hangingPunct="1"/>
            <a:r>
              <a:rPr lang="en-US" altLang="en-US" sz="1800" b="1">
                <a:solidFill>
                  <a:srgbClr val="FCB63E"/>
                </a:solidFill>
              </a:rPr>
              <a:t>talosintelligence.com/podcasts</a:t>
            </a:r>
          </a:p>
        </p:txBody>
      </p:sp>
    </p:spTree>
    <p:extLst>
      <p:ext uri="{BB962C8B-B14F-4D97-AF65-F5344CB8AC3E}">
        <p14:creationId xmlns:p14="http://schemas.microsoft.com/office/powerpoint/2010/main" val="3674612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19607-5AC1-5C43-83FA-510C7E984465}"/>
              </a:ext>
            </a:extLst>
          </p:cNvPr>
          <p:cNvSpPr>
            <a:spLocks noGrp="1"/>
          </p:cNvSpPr>
          <p:nvPr>
            <p:ph type="title"/>
          </p:nvPr>
        </p:nvSpPr>
        <p:spPr/>
        <p:txBody>
          <a:bodyPr/>
          <a:lstStyle/>
          <a:p>
            <a:endParaRPr lang="hu-HU"/>
          </a:p>
        </p:txBody>
      </p:sp>
      <p:sp>
        <p:nvSpPr>
          <p:cNvPr id="3" name="Subtitle 2">
            <a:extLst>
              <a:ext uri="{FF2B5EF4-FFF2-40B4-BE49-F238E27FC236}">
                <a16:creationId xmlns:a16="http://schemas.microsoft.com/office/drawing/2014/main" id="{311522A5-AF2E-8946-A1E3-16909ED50C74}"/>
              </a:ext>
            </a:extLst>
          </p:cNvPr>
          <p:cNvSpPr>
            <a:spLocks noGrp="1"/>
          </p:cNvSpPr>
          <p:nvPr>
            <p:ph type="subTitle" idx="1"/>
          </p:nvPr>
        </p:nvSpPr>
        <p:spPr/>
        <p:txBody>
          <a:bodyPr/>
          <a:lstStyle/>
          <a:p>
            <a:endParaRPr lang="hu-HU"/>
          </a:p>
        </p:txBody>
      </p:sp>
      <p:sp>
        <p:nvSpPr>
          <p:cNvPr id="4" name="Text Placeholder 3">
            <a:extLst>
              <a:ext uri="{FF2B5EF4-FFF2-40B4-BE49-F238E27FC236}">
                <a16:creationId xmlns:a16="http://schemas.microsoft.com/office/drawing/2014/main" id="{51D36057-F03A-794C-8C44-5A3B274B7688}"/>
              </a:ext>
            </a:extLst>
          </p:cNvPr>
          <p:cNvSpPr>
            <a:spLocks noGrp="1"/>
          </p:cNvSpPr>
          <p:nvPr>
            <p:ph type="body" sz="quarter" idx="11"/>
          </p:nvPr>
        </p:nvSpPr>
        <p:spPr/>
        <p:txBody>
          <a:bodyPr/>
          <a:lstStyle/>
          <a:p>
            <a:endParaRPr lang="hu-HU"/>
          </a:p>
        </p:txBody>
      </p:sp>
      <p:pic>
        <p:nvPicPr>
          <p:cNvPr id="5" name="Picture 4">
            <a:extLst>
              <a:ext uri="{FF2B5EF4-FFF2-40B4-BE49-F238E27FC236}">
                <a16:creationId xmlns:a16="http://schemas.microsoft.com/office/drawing/2014/main" id="{C858CB88-C731-2148-BF9B-3574F76CD9F5}"/>
              </a:ext>
            </a:extLst>
          </p:cNvPr>
          <p:cNvPicPr>
            <a:picLocks noChangeAspect="1"/>
          </p:cNvPicPr>
          <p:nvPr/>
        </p:nvPicPr>
        <p:blipFill>
          <a:blip r:embed="rId2"/>
          <a:stretch>
            <a:fillRect/>
          </a:stretch>
        </p:blipFill>
        <p:spPr>
          <a:xfrm>
            <a:off x="2021" y="0"/>
            <a:ext cx="12187958" cy="6858000"/>
          </a:xfrm>
          <a:prstGeom prst="rect">
            <a:avLst/>
          </a:prstGeom>
        </p:spPr>
      </p:pic>
    </p:spTree>
    <p:extLst>
      <p:ext uri="{BB962C8B-B14F-4D97-AF65-F5344CB8AC3E}">
        <p14:creationId xmlns:p14="http://schemas.microsoft.com/office/powerpoint/2010/main" val="966841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1A18F-E540-3A43-AF6F-C3FE972D42A4}"/>
              </a:ext>
            </a:extLst>
          </p:cNvPr>
          <p:cNvSpPr>
            <a:spLocks noGrp="1"/>
          </p:cNvSpPr>
          <p:nvPr>
            <p:ph type="title"/>
          </p:nvPr>
        </p:nvSpPr>
        <p:spPr/>
        <p:txBody>
          <a:bodyPr/>
          <a:lstStyle/>
          <a:p>
            <a:endParaRPr lang="hu-HU"/>
          </a:p>
        </p:txBody>
      </p:sp>
      <p:sp>
        <p:nvSpPr>
          <p:cNvPr id="3" name="Subtitle 2">
            <a:extLst>
              <a:ext uri="{FF2B5EF4-FFF2-40B4-BE49-F238E27FC236}">
                <a16:creationId xmlns:a16="http://schemas.microsoft.com/office/drawing/2014/main" id="{055B3BB3-99DB-B045-9218-0830FC189084}"/>
              </a:ext>
            </a:extLst>
          </p:cNvPr>
          <p:cNvSpPr>
            <a:spLocks noGrp="1"/>
          </p:cNvSpPr>
          <p:nvPr>
            <p:ph type="subTitle" idx="1"/>
          </p:nvPr>
        </p:nvSpPr>
        <p:spPr/>
        <p:txBody>
          <a:bodyPr/>
          <a:lstStyle/>
          <a:p>
            <a:endParaRPr lang="hu-HU"/>
          </a:p>
        </p:txBody>
      </p:sp>
      <p:sp>
        <p:nvSpPr>
          <p:cNvPr id="4" name="Text Placeholder 3">
            <a:extLst>
              <a:ext uri="{FF2B5EF4-FFF2-40B4-BE49-F238E27FC236}">
                <a16:creationId xmlns:a16="http://schemas.microsoft.com/office/drawing/2014/main" id="{5D855F00-F4F4-6C4E-A016-17EE1555AD97}"/>
              </a:ext>
            </a:extLst>
          </p:cNvPr>
          <p:cNvSpPr>
            <a:spLocks noGrp="1"/>
          </p:cNvSpPr>
          <p:nvPr>
            <p:ph type="body" sz="quarter" idx="11"/>
          </p:nvPr>
        </p:nvSpPr>
        <p:spPr/>
        <p:txBody>
          <a:bodyPr/>
          <a:lstStyle/>
          <a:p>
            <a:endParaRPr lang="hu-HU"/>
          </a:p>
        </p:txBody>
      </p:sp>
      <p:pic>
        <p:nvPicPr>
          <p:cNvPr id="5" name="Picture 4">
            <a:extLst>
              <a:ext uri="{FF2B5EF4-FFF2-40B4-BE49-F238E27FC236}">
                <a16:creationId xmlns:a16="http://schemas.microsoft.com/office/drawing/2014/main" id="{D0D96456-8223-4041-B743-667A754973D5}"/>
              </a:ext>
            </a:extLst>
          </p:cNvPr>
          <p:cNvPicPr>
            <a:picLocks noChangeAspect="1"/>
          </p:cNvPicPr>
          <p:nvPr/>
        </p:nvPicPr>
        <p:blipFill>
          <a:blip r:embed="rId2"/>
          <a:stretch>
            <a:fillRect/>
          </a:stretch>
        </p:blipFill>
        <p:spPr>
          <a:xfrm>
            <a:off x="19176" y="0"/>
            <a:ext cx="12153648" cy="6858000"/>
          </a:xfrm>
          <a:prstGeom prst="rect">
            <a:avLst/>
          </a:prstGeom>
        </p:spPr>
      </p:pic>
    </p:spTree>
    <p:extLst>
      <p:ext uri="{BB962C8B-B14F-4D97-AF65-F5344CB8AC3E}">
        <p14:creationId xmlns:p14="http://schemas.microsoft.com/office/powerpoint/2010/main" val="1537822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0029C-B4B0-4644-AE32-5E08DB05F563}"/>
              </a:ext>
            </a:extLst>
          </p:cNvPr>
          <p:cNvSpPr>
            <a:spLocks noGrp="1"/>
          </p:cNvSpPr>
          <p:nvPr>
            <p:ph type="title"/>
          </p:nvPr>
        </p:nvSpPr>
        <p:spPr/>
        <p:txBody>
          <a:bodyPr/>
          <a:lstStyle/>
          <a:p>
            <a:endParaRPr lang="hu-HU"/>
          </a:p>
        </p:txBody>
      </p:sp>
      <p:sp>
        <p:nvSpPr>
          <p:cNvPr id="3" name="Subtitle 2">
            <a:extLst>
              <a:ext uri="{FF2B5EF4-FFF2-40B4-BE49-F238E27FC236}">
                <a16:creationId xmlns:a16="http://schemas.microsoft.com/office/drawing/2014/main" id="{A5DF6EFC-CE6A-C04B-8685-515DDBCD024C}"/>
              </a:ext>
            </a:extLst>
          </p:cNvPr>
          <p:cNvSpPr>
            <a:spLocks noGrp="1"/>
          </p:cNvSpPr>
          <p:nvPr>
            <p:ph type="subTitle" idx="1"/>
          </p:nvPr>
        </p:nvSpPr>
        <p:spPr/>
        <p:txBody>
          <a:bodyPr/>
          <a:lstStyle/>
          <a:p>
            <a:endParaRPr lang="hu-HU"/>
          </a:p>
        </p:txBody>
      </p:sp>
      <p:sp>
        <p:nvSpPr>
          <p:cNvPr id="4" name="Text Placeholder 3">
            <a:extLst>
              <a:ext uri="{FF2B5EF4-FFF2-40B4-BE49-F238E27FC236}">
                <a16:creationId xmlns:a16="http://schemas.microsoft.com/office/drawing/2014/main" id="{4E81510F-9A98-B74B-8E85-22D58606B20F}"/>
              </a:ext>
            </a:extLst>
          </p:cNvPr>
          <p:cNvSpPr>
            <a:spLocks noGrp="1"/>
          </p:cNvSpPr>
          <p:nvPr>
            <p:ph type="body" sz="quarter" idx="11"/>
          </p:nvPr>
        </p:nvSpPr>
        <p:spPr/>
        <p:txBody>
          <a:bodyPr/>
          <a:lstStyle/>
          <a:p>
            <a:endParaRPr lang="hu-HU"/>
          </a:p>
        </p:txBody>
      </p:sp>
      <p:pic>
        <p:nvPicPr>
          <p:cNvPr id="5" name="Picture 4">
            <a:extLst>
              <a:ext uri="{FF2B5EF4-FFF2-40B4-BE49-F238E27FC236}">
                <a16:creationId xmlns:a16="http://schemas.microsoft.com/office/drawing/2014/main" id="{BE312D27-3A6F-684E-97DD-28744F2BC4D7}"/>
              </a:ext>
            </a:extLst>
          </p:cNvPr>
          <p:cNvPicPr>
            <a:picLocks noChangeAspect="1"/>
          </p:cNvPicPr>
          <p:nvPr/>
        </p:nvPicPr>
        <p:blipFill>
          <a:blip r:embed="rId2"/>
          <a:stretch>
            <a:fillRect/>
          </a:stretch>
        </p:blipFill>
        <p:spPr>
          <a:xfrm>
            <a:off x="10092" y="0"/>
            <a:ext cx="12171815" cy="6858000"/>
          </a:xfrm>
          <a:prstGeom prst="rect">
            <a:avLst/>
          </a:prstGeom>
        </p:spPr>
      </p:pic>
    </p:spTree>
    <p:extLst>
      <p:ext uri="{BB962C8B-B14F-4D97-AF65-F5344CB8AC3E}">
        <p14:creationId xmlns:p14="http://schemas.microsoft.com/office/powerpoint/2010/main" val="4008868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467" y="556381"/>
            <a:ext cx="12175067" cy="5723467"/>
          </a:xfrm>
          <a:prstGeom prst="rect">
            <a:avLst/>
          </a:prstGeom>
        </p:spPr>
      </p:pic>
    </p:spTree>
    <p:extLst>
      <p:ext uri="{BB962C8B-B14F-4D97-AF65-F5344CB8AC3E}">
        <p14:creationId xmlns:p14="http://schemas.microsoft.com/office/powerpoint/2010/main" val="2855662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9A1D6-01B3-8041-92A6-AE437975E584}"/>
              </a:ext>
            </a:extLst>
          </p:cNvPr>
          <p:cNvSpPr>
            <a:spLocks noGrp="1"/>
          </p:cNvSpPr>
          <p:nvPr>
            <p:ph type="title"/>
          </p:nvPr>
        </p:nvSpPr>
        <p:spPr/>
        <p:txBody>
          <a:bodyPr/>
          <a:lstStyle/>
          <a:p>
            <a:endParaRPr lang="hu-HU"/>
          </a:p>
        </p:txBody>
      </p:sp>
      <p:sp>
        <p:nvSpPr>
          <p:cNvPr id="3" name="Subtitle 2">
            <a:extLst>
              <a:ext uri="{FF2B5EF4-FFF2-40B4-BE49-F238E27FC236}">
                <a16:creationId xmlns:a16="http://schemas.microsoft.com/office/drawing/2014/main" id="{FDC98068-777D-4046-9DBD-0F6099EF51D6}"/>
              </a:ext>
            </a:extLst>
          </p:cNvPr>
          <p:cNvSpPr>
            <a:spLocks noGrp="1"/>
          </p:cNvSpPr>
          <p:nvPr>
            <p:ph type="subTitle" idx="1"/>
          </p:nvPr>
        </p:nvSpPr>
        <p:spPr/>
        <p:txBody>
          <a:bodyPr/>
          <a:lstStyle/>
          <a:p>
            <a:endParaRPr lang="hu-HU"/>
          </a:p>
        </p:txBody>
      </p:sp>
      <p:sp>
        <p:nvSpPr>
          <p:cNvPr id="4" name="Text Placeholder 3">
            <a:extLst>
              <a:ext uri="{FF2B5EF4-FFF2-40B4-BE49-F238E27FC236}">
                <a16:creationId xmlns:a16="http://schemas.microsoft.com/office/drawing/2014/main" id="{2D20C898-EBA2-BB4D-B92D-D3E3CAFC4E5E}"/>
              </a:ext>
            </a:extLst>
          </p:cNvPr>
          <p:cNvSpPr>
            <a:spLocks noGrp="1"/>
          </p:cNvSpPr>
          <p:nvPr>
            <p:ph type="body" sz="quarter" idx="11"/>
          </p:nvPr>
        </p:nvSpPr>
        <p:spPr/>
        <p:txBody>
          <a:bodyPr/>
          <a:lstStyle/>
          <a:p>
            <a:endParaRPr lang="hu-HU"/>
          </a:p>
        </p:txBody>
      </p:sp>
      <p:pic>
        <p:nvPicPr>
          <p:cNvPr id="5" name="Picture 4">
            <a:extLst>
              <a:ext uri="{FF2B5EF4-FFF2-40B4-BE49-F238E27FC236}">
                <a16:creationId xmlns:a16="http://schemas.microsoft.com/office/drawing/2014/main" id="{69EF16CD-9D13-B64C-AEA2-087E45B2553C}"/>
              </a:ext>
            </a:extLst>
          </p:cNvPr>
          <p:cNvPicPr>
            <a:picLocks noChangeAspect="1"/>
          </p:cNvPicPr>
          <p:nvPr/>
        </p:nvPicPr>
        <p:blipFill>
          <a:blip r:embed="rId2"/>
          <a:stretch>
            <a:fillRect/>
          </a:stretch>
        </p:blipFill>
        <p:spPr>
          <a:xfrm>
            <a:off x="26171" y="0"/>
            <a:ext cx="12139657" cy="6858000"/>
          </a:xfrm>
          <a:prstGeom prst="rect">
            <a:avLst/>
          </a:prstGeom>
        </p:spPr>
      </p:pic>
    </p:spTree>
    <p:extLst>
      <p:ext uri="{BB962C8B-B14F-4D97-AF65-F5344CB8AC3E}">
        <p14:creationId xmlns:p14="http://schemas.microsoft.com/office/powerpoint/2010/main" val="1175103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5BE64-3202-0F42-B9C0-5519475B126F}"/>
              </a:ext>
            </a:extLst>
          </p:cNvPr>
          <p:cNvSpPr>
            <a:spLocks noGrp="1"/>
          </p:cNvSpPr>
          <p:nvPr>
            <p:ph type="title"/>
          </p:nvPr>
        </p:nvSpPr>
        <p:spPr/>
        <p:txBody>
          <a:bodyPr/>
          <a:lstStyle/>
          <a:p>
            <a:endParaRPr lang="hu-HU"/>
          </a:p>
        </p:txBody>
      </p:sp>
      <p:sp>
        <p:nvSpPr>
          <p:cNvPr id="3" name="Subtitle 2">
            <a:extLst>
              <a:ext uri="{FF2B5EF4-FFF2-40B4-BE49-F238E27FC236}">
                <a16:creationId xmlns:a16="http://schemas.microsoft.com/office/drawing/2014/main" id="{EDDB45E3-7855-4D48-8FEB-BBA2A246BB52}"/>
              </a:ext>
            </a:extLst>
          </p:cNvPr>
          <p:cNvSpPr>
            <a:spLocks noGrp="1"/>
          </p:cNvSpPr>
          <p:nvPr>
            <p:ph type="subTitle" idx="1"/>
          </p:nvPr>
        </p:nvSpPr>
        <p:spPr/>
        <p:txBody>
          <a:bodyPr/>
          <a:lstStyle/>
          <a:p>
            <a:endParaRPr lang="hu-HU"/>
          </a:p>
        </p:txBody>
      </p:sp>
      <p:sp>
        <p:nvSpPr>
          <p:cNvPr id="4" name="Text Placeholder 3">
            <a:extLst>
              <a:ext uri="{FF2B5EF4-FFF2-40B4-BE49-F238E27FC236}">
                <a16:creationId xmlns:a16="http://schemas.microsoft.com/office/drawing/2014/main" id="{21290E44-6281-8748-81C6-07F3B3BA2704}"/>
              </a:ext>
            </a:extLst>
          </p:cNvPr>
          <p:cNvSpPr>
            <a:spLocks noGrp="1"/>
          </p:cNvSpPr>
          <p:nvPr>
            <p:ph type="body" sz="quarter" idx="11"/>
          </p:nvPr>
        </p:nvSpPr>
        <p:spPr/>
        <p:txBody>
          <a:bodyPr/>
          <a:lstStyle/>
          <a:p>
            <a:endParaRPr lang="hu-HU"/>
          </a:p>
        </p:txBody>
      </p:sp>
      <p:pic>
        <p:nvPicPr>
          <p:cNvPr id="5" name="Picture 4">
            <a:extLst>
              <a:ext uri="{FF2B5EF4-FFF2-40B4-BE49-F238E27FC236}">
                <a16:creationId xmlns:a16="http://schemas.microsoft.com/office/drawing/2014/main" id="{48944884-1D92-4D45-A320-A4E392AF0155}"/>
              </a:ext>
            </a:extLst>
          </p:cNvPr>
          <p:cNvPicPr>
            <a:picLocks noChangeAspect="1"/>
          </p:cNvPicPr>
          <p:nvPr/>
        </p:nvPicPr>
        <p:blipFill>
          <a:blip r:embed="rId2"/>
          <a:stretch>
            <a:fillRect/>
          </a:stretch>
        </p:blipFill>
        <p:spPr>
          <a:xfrm>
            <a:off x="0" y="3974"/>
            <a:ext cx="12192000" cy="6850051"/>
          </a:xfrm>
          <a:prstGeom prst="rect">
            <a:avLst/>
          </a:prstGeom>
        </p:spPr>
      </p:pic>
    </p:spTree>
    <p:extLst>
      <p:ext uri="{BB962C8B-B14F-4D97-AF65-F5344CB8AC3E}">
        <p14:creationId xmlns:p14="http://schemas.microsoft.com/office/powerpoint/2010/main" val="729197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D6EEA-1909-5F4B-9F05-65875A42A443}"/>
              </a:ext>
            </a:extLst>
          </p:cNvPr>
          <p:cNvSpPr>
            <a:spLocks noGrp="1"/>
          </p:cNvSpPr>
          <p:nvPr>
            <p:ph type="title"/>
          </p:nvPr>
        </p:nvSpPr>
        <p:spPr/>
        <p:txBody>
          <a:bodyPr/>
          <a:lstStyle/>
          <a:p>
            <a:endParaRPr lang="hu-HU"/>
          </a:p>
        </p:txBody>
      </p:sp>
      <p:sp>
        <p:nvSpPr>
          <p:cNvPr id="3" name="Subtitle 2">
            <a:extLst>
              <a:ext uri="{FF2B5EF4-FFF2-40B4-BE49-F238E27FC236}">
                <a16:creationId xmlns:a16="http://schemas.microsoft.com/office/drawing/2014/main" id="{14BCEAC7-81D5-C44A-9EDD-D2FC0AF807FE}"/>
              </a:ext>
            </a:extLst>
          </p:cNvPr>
          <p:cNvSpPr>
            <a:spLocks noGrp="1"/>
          </p:cNvSpPr>
          <p:nvPr>
            <p:ph type="subTitle" idx="1"/>
          </p:nvPr>
        </p:nvSpPr>
        <p:spPr/>
        <p:txBody>
          <a:bodyPr/>
          <a:lstStyle/>
          <a:p>
            <a:endParaRPr lang="hu-HU"/>
          </a:p>
        </p:txBody>
      </p:sp>
      <p:sp>
        <p:nvSpPr>
          <p:cNvPr id="4" name="Text Placeholder 3">
            <a:extLst>
              <a:ext uri="{FF2B5EF4-FFF2-40B4-BE49-F238E27FC236}">
                <a16:creationId xmlns:a16="http://schemas.microsoft.com/office/drawing/2014/main" id="{F974767E-D221-584A-BACB-F6A63C90D107}"/>
              </a:ext>
            </a:extLst>
          </p:cNvPr>
          <p:cNvSpPr>
            <a:spLocks noGrp="1"/>
          </p:cNvSpPr>
          <p:nvPr>
            <p:ph type="body" sz="quarter" idx="11"/>
          </p:nvPr>
        </p:nvSpPr>
        <p:spPr/>
        <p:txBody>
          <a:bodyPr/>
          <a:lstStyle/>
          <a:p>
            <a:endParaRPr lang="hu-HU"/>
          </a:p>
        </p:txBody>
      </p:sp>
      <p:pic>
        <p:nvPicPr>
          <p:cNvPr id="5" name="Picture 4">
            <a:extLst>
              <a:ext uri="{FF2B5EF4-FFF2-40B4-BE49-F238E27FC236}">
                <a16:creationId xmlns:a16="http://schemas.microsoft.com/office/drawing/2014/main" id="{2315C899-2D89-6F48-B41C-BE99065246E6}"/>
              </a:ext>
            </a:extLst>
          </p:cNvPr>
          <p:cNvPicPr>
            <a:picLocks noChangeAspect="1"/>
          </p:cNvPicPr>
          <p:nvPr/>
        </p:nvPicPr>
        <p:blipFill>
          <a:blip r:embed="rId2"/>
          <a:stretch>
            <a:fillRect/>
          </a:stretch>
        </p:blipFill>
        <p:spPr>
          <a:xfrm>
            <a:off x="6569" y="0"/>
            <a:ext cx="12178862" cy="6858000"/>
          </a:xfrm>
          <a:prstGeom prst="rect">
            <a:avLst/>
          </a:prstGeom>
        </p:spPr>
      </p:pic>
    </p:spTree>
    <p:extLst>
      <p:ext uri="{BB962C8B-B14F-4D97-AF65-F5344CB8AC3E}">
        <p14:creationId xmlns:p14="http://schemas.microsoft.com/office/powerpoint/2010/main" val="273459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A3FDE-FABC-044B-BCF8-4E494EAE6FE2}"/>
              </a:ext>
            </a:extLst>
          </p:cNvPr>
          <p:cNvSpPr>
            <a:spLocks noGrp="1"/>
          </p:cNvSpPr>
          <p:nvPr>
            <p:ph type="title"/>
          </p:nvPr>
        </p:nvSpPr>
        <p:spPr/>
        <p:txBody>
          <a:bodyPr/>
          <a:lstStyle/>
          <a:p>
            <a:endParaRPr lang="hu-HU"/>
          </a:p>
        </p:txBody>
      </p:sp>
      <p:pic>
        <p:nvPicPr>
          <p:cNvPr id="3" name="Picture 2">
            <a:extLst>
              <a:ext uri="{FF2B5EF4-FFF2-40B4-BE49-F238E27FC236}">
                <a16:creationId xmlns:a16="http://schemas.microsoft.com/office/drawing/2014/main" id="{3E9D5320-7F58-4540-9890-BEC0CA685109}"/>
              </a:ext>
            </a:extLst>
          </p:cNvPr>
          <p:cNvPicPr>
            <a:picLocks noChangeAspect="1"/>
          </p:cNvPicPr>
          <p:nvPr/>
        </p:nvPicPr>
        <p:blipFill>
          <a:blip r:embed="rId2"/>
          <a:stretch>
            <a:fillRect/>
          </a:stretch>
        </p:blipFill>
        <p:spPr>
          <a:xfrm>
            <a:off x="10092" y="0"/>
            <a:ext cx="12171815" cy="6858000"/>
          </a:xfrm>
          <a:prstGeom prst="rect">
            <a:avLst/>
          </a:prstGeom>
        </p:spPr>
      </p:pic>
    </p:spTree>
    <p:extLst>
      <p:ext uri="{BB962C8B-B14F-4D97-AF65-F5344CB8AC3E}">
        <p14:creationId xmlns:p14="http://schemas.microsoft.com/office/powerpoint/2010/main" val="2427420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F1D7-6074-BD40-AE4E-1DBF1AF5045C}"/>
              </a:ext>
            </a:extLst>
          </p:cNvPr>
          <p:cNvSpPr>
            <a:spLocks noGrp="1"/>
          </p:cNvSpPr>
          <p:nvPr>
            <p:ph type="title"/>
          </p:nvPr>
        </p:nvSpPr>
        <p:spPr/>
        <p:txBody>
          <a:bodyPr/>
          <a:lstStyle/>
          <a:p>
            <a:r>
              <a:rPr lang="hu-HU" dirty="0"/>
              <a:t>The </a:t>
            </a:r>
            <a:r>
              <a:rPr lang="hu-HU" dirty="0" err="1"/>
              <a:t>Unpatchable</a:t>
            </a:r>
            <a:r>
              <a:rPr lang="hu-HU" dirty="0"/>
              <a:t> </a:t>
            </a:r>
            <a:r>
              <a:rPr lang="hu-HU" dirty="0" err="1"/>
              <a:t>Vulnerability</a:t>
            </a:r>
            <a:endParaRPr lang="hu-HU" dirty="0"/>
          </a:p>
        </p:txBody>
      </p:sp>
      <p:pic>
        <p:nvPicPr>
          <p:cNvPr id="3" name="Picture 2">
            <a:extLst>
              <a:ext uri="{FF2B5EF4-FFF2-40B4-BE49-F238E27FC236}">
                <a16:creationId xmlns:a16="http://schemas.microsoft.com/office/drawing/2014/main" id="{C2AB0D86-0718-B843-B14E-D3B1078C928A}"/>
              </a:ext>
            </a:extLst>
          </p:cNvPr>
          <p:cNvPicPr>
            <a:picLocks noChangeAspect="1"/>
          </p:cNvPicPr>
          <p:nvPr/>
        </p:nvPicPr>
        <p:blipFill>
          <a:blip r:embed="rId2"/>
          <a:stretch>
            <a:fillRect/>
          </a:stretch>
        </p:blipFill>
        <p:spPr>
          <a:xfrm>
            <a:off x="167613" y="1066265"/>
            <a:ext cx="5448300" cy="4013200"/>
          </a:xfrm>
          <a:prstGeom prst="rect">
            <a:avLst/>
          </a:prstGeom>
        </p:spPr>
      </p:pic>
      <p:pic>
        <p:nvPicPr>
          <p:cNvPr id="4" name="Picture 3">
            <a:extLst>
              <a:ext uri="{FF2B5EF4-FFF2-40B4-BE49-F238E27FC236}">
                <a16:creationId xmlns:a16="http://schemas.microsoft.com/office/drawing/2014/main" id="{D58994E2-1AE0-AF43-8E3B-09684F6CF503}"/>
              </a:ext>
            </a:extLst>
          </p:cNvPr>
          <p:cNvPicPr>
            <a:picLocks noChangeAspect="1"/>
          </p:cNvPicPr>
          <p:nvPr/>
        </p:nvPicPr>
        <p:blipFill>
          <a:blip r:embed="rId3"/>
          <a:stretch>
            <a:fillRect/>
          </a:stretch>
        </p:blipFill>
        <p:spPr>
          <a:xfrm>
            <a:off x="5957711" y="3831871"/>
            <a:ext cx="5740400" cy="1993900"/>
          </a:xfrm>
          <a:prstGeom prst="rect">
            <a:avLst/>
          </a:prstGeom>
        </p:spPr>
      </p:pic>
    </p:spTree>
    <p:extLst>
      <p:ext uri="{BB962C8B-B14F-4D97-AF65-F5344CB8AC3E}">
        <p14:creationId xmlns:p14="http://schemas.microsoft.com/office/powerpoint/2010/main" val="24175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185C79BE-BCCB-AE4B-A7AF-F4DEB596B090}"/>
              </a:ext>
            </a:extLst>
          </p:cNvPr>
          <p:cNvSpPr>
            <a:spLocks noGrp="1"/>
          </p:cNvSpPr>
          <p:nvPr>
            <p:ph type="title"/>
          </p:nvPr>
        </p:nvSpPr>
        <p:spPr>
          <a:xfrm>
            <a:off x="1589" y="-44450"/>
            <a:ext cx="12188825" cy="838200"/>
          </a:xfrm>
        </p:spPr>
        <p:txBody>
          <a:bodyPr/>
          <a:lstStyle/>
          <a:p>
            <a:r>
              <a:rPr lang="en-US" altLang="en-US">
                <a:latin typeface="Calibri Light" panose="020F0302020204030204" pitchFamily="34" charset="0"/>
                <a:cs typeface="Calibri Light" panose="020F0302020204030204" pitchFamily="34" charset="0"/>
              </a:rPr>
              <a:t>Threat Intelligence</a:t>
            </a:r>
          </a:p>
        </p:txBody>
      </p:sp>
      <p:sp>
        <p:nvSpPr>
          <p:cNvPr id="16386" name="Text Placeholder 3">
            <a:extLst>
              <a:ext uri="{FF2B5EF4-FFF2-40B4-BE49-F238E27FC236}">
                <a16:creationId xmlns:a16="http://schemas.microsoft.com/office/drawing/2014/main" id="{17130E1E-8496-6844-98A9-9BA6E1B1486C}"/>
              </a:ext>
            </a:extLst>
          </p:cNvPr>
          <p:cNvSpPr>
            <a:spLocks noGrp="1"/>
          </p:cNvSpPr>
          <p:nvPr>
            <p:ph type="body" sz="quarter" idx="11"/>
          </p:nvPr>
        </p:nvSpPr>
        <p:spPr>
          <a:xfrm>
            <a:off x="3586163" y="5872164"/>
            <a:ext cx="5767388" cy="814387"/>
          </a:xfrm>
        </p:spPr>
        <p:txBody>
          <a:bodyPr>
            <a:normAutofit fontScale="92500"/>
          </a:bodyPr>
          <a:lstStyle/>
          <a:p>
            <a:r>
              <a:rPr lang="en-US" altLang="en-US" sz="1800">
                <a:latin typeface="Calibri" panose="020F0502020204030204" pitchFamily="34" charset="0"/>
                <a:cs typeface="Calibri" panose="020F0502020204030204" pitchFamily="34" charset="0"/>
              </a:rPr>
              <a:t>Talos pulls threat data from Cisco’s telemetry, customer feedback, industry partnerships, and many other sources.</a:t>
            </a:r>
          </a:p>
        </p:txBody>
      </p:sp>
      <p:sp>
        <p:nvSpPr>
          <p:cNvPr id="16387" name="TextBox 6">
            <a:extLst>
              <a:ext uri="{FF2B5EF4-FFF2-40B4-BE49-F238E27FC236}">
                <a16:creationId xmlns:a16="http://schemas.microsoft.com/office/drawing/2014/main" id="{2B5A7106-F518-E549-8227-CF726F532D74}"/>
              </a:ext>
            </a:extLst>
          </p:cNvPr>
          <p:cNvSpPr txBox="1">
            <a:spLocks noChangeArrowheads="1"/>
          </p:cNvSpPr>
          <p:nvPr/>
        </p:nvSpPr>
        <p:spPr bwMode="auto">
          <a:xfrm>
            <a:off x="3567113" y="1303339"/>
            <a:ext cx="17033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400" dirty="0">
                <a:solidFill>
                  <a:schemeClr val="bg1"/>
                </a:solidFill>
              </a:rPr>
              <a:t>Internet-Wide Scanning</a:t>
            </a:r>
          </a:p>
        </p:txBody>
      </p:sp>
      <p:sp>
        <p:nvSpPr>
          <p:cNvPr id="16388" name="TextBox 7">
            <a:extLst>
              <a:ext uri="{FF2B5EF4-FFF2-40B4-BE49-F238E27FC236}">
                <a16:creationId xmlns:a16="http://schemas.microsoft.com/office/drawing/2014/main" id="{22DE31A2-FD6A-364A-AE2C-67AEF497C7CD}"/>
              </a:ext>
            </a:extLst>
          </p:cNvPr>
          <p:cNvSpPr txBox="1">
            <a:spLocks noChangeArrowheads="1"/>
          </p:cNvSpPr>
          <p:nvPr/>
        </p:nvSpPr>
        <p:spPr bwMode="auto">
          <a:xfrm>
            <a:off x="4776789" y="812801"/>
            <a:ext cx="2614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400">
                <a:solidFill>
                  <a:schemeClr val="bg1"/>
                </a:solidFill>
              </a:rPr>
              <a:t>Industry Sharing Partnerships (ISACs)</a:t>
            </a:r>
          </a:p>
        </p:txBody>
      </p:sp>
      <p:sp>
        <p:nvSpPr>
          <p:cNvPr id="16389" name="TextBox 8">
            <a:extLst>
              <a:ext uri="{FF2B5EF4-FFF2-40B4-BE49-F238E27FC236}">
                <a16:creationId xmlns:a16="http://schemas.microsoft.com/office/drawing/2014/main" id="{CB8B324F-499B-D646-A907-83F674442E6E}"/>
              </a:ext>
            </a:extLst>
          </p:cNvPr>
          <p:cNvSpPr txBox="1">
            <a:spLocks noChangeArrowheads="1"/>
          </p:cNvSpPr>
          <p:nvPr/>
        </p:nvSpPr>
        <p:spPr bwMode="auto">
          <a:xfrm>
            <a:off x="3184527" y="2038351"/>
            <a:ext cx="1349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400">
                <a:solidFill>
                  <a:schemeClr val="bg1"/>
                </a:solidFill>
              </a:rPr>
              <a:t>Product Telemetry</a:t>
            </a:r>
          </a:p>
        </p:txBody>
      </p:sp>
      <p:sp>
        <p:nvSpPr>
          <p:cNvPr id="16390" name="TextBox 9">
            <a:extLst>
              <a:ext uri="{FF2B5EF4-FFF2-40B4-BE49-F238E27FC236}">
                <a16:creationId xmlns:a16="http://schemas.microsoft.com/office/drawing/2014/main" id="{E79CFFA3-E330-AD4D-8393-8C5F442E3D3C}"/>
              </a:ext>
            </a:extLst>
          </p:cNvPr>
          <p:cNvSpPr txBox="1">
            <a:spLocks noChangeArrowheads="1"/>
          </p:cNvSpPr>
          <p:nvPr/>
        </p:nvSpPr>
        <p:spPr bwMode="auto">
          <a:xfrm>
            <a:off x="2422527" y="2851150"/>
            <a:ext cx="17732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400" dirty="0">
                <a:solidFill>
                  <a:schemeClr val="bg1"/>
                </a:solidFill>
              </a:rPr>
              <a:t>3</a:t>
            </a:r>
            <a:r>
              <a:rPr lang="en-US" altLang="en-US" sz="1400" baseline="30000" dirty="0">
                <a:solidFill>
                  <a:schemeClr val="bg1"/>
                </a:solidFill>
              </a:rPr>
              <a:t>rd</a:t>
            </a:r>
            <a:r>
              <a:rPr lang="en-US" altLang="en-US" sz="1400" dirty="0">
                <a:solidFill>
                  <a:schemeClr val="bg1"/>
                </a:solidFill>
              </a:rPr>
              <a:t> Party Programs (MAPP)</a:t>
            </a:r>
          </a:p>
        </p:txBody>
      </p:sp>
      <p:sp>
        <p:nvSpPr>
          <p:cNvPr id="16391" name="TextBox 10">
            <a:extLst>
              <a:ext uri="{FF2B5EF4-FFF2-40B4-BE49-F238E27FC236}">
                <a16:creationId xmlns:a16="http://schemas.microsoft.com/office/drawing/2014/main" id="{EC2E6020-9B53-4049-BE47-3FCA5A02192B}"/>
              </a:ext>
            </a:extLst>
          </p:cNvPr>
          <p:cNvSpPr txBox="1">
            <a:spLocks noChangeArrowheads="1"/>
          </p:cNvSpPr>
          <p:nvPr/>
        </p:nvSpPr>
        <p:spPr bwMode="auto">
          <a:xfrm>
            <a:off x="2938463" y="3635376"/>
            <a:ext cx="1492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400">
                <a:solidFill>
                  <a:schemeClr val="bg1"/>
                </a:solidFill>
              </a:rPr>
              <a:t>Open Source Intel Sharing</a:t>
            </a:r>
          </a:p>
        </p:txBody>
      </p:sp>
      <p:sp>
        <p:nvSpPr>
          <p:cNvPr id="16392" name="TextBox 11">
            <a:extLst>
              <a:ext uri="{FF2B5EF4-FFF2-40B4-BE49-F238E27FC236}">
                <a16:creationId xmlns:a16="http://schemas.microsoft.com/office/drawing/2014/main" id="{7A5995DE-9B77-6541-9A5E-BCCC695A74C5}"/>
              </a:ext>
            </a:extLst>
          </p:cNvPr>
          <p:cNvSpPr txBox="1">
            <a:spLocks noChangeArrowheads="1"/>
          </p:cNvSpPr>
          <p:nvPr/>
        </p:nvSpPr>
        <p:spPr bwMode="auto">
          <a:xfrm>
            <a:off x="3684588" y="4302126"/>
            <a:ext cx="1239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400">
                <a:solidFill>
                  <a:schemeClr val="bg1"/>
                </a:solidFill>
              </a:rPr>
              <a:t>Vulnerability Discovery</a:t>
            </a:r>
          </a:p>
        </p:txBody>
      </p:sp>
      <p:sp>
        <p:nvSpPr>
          <p:cNvPr id="16393" name="TextBox 12">
            <a:extLst>
              <a:ext uri="{FF2B5EF4-FFF2-40B4-BE49-F238E27FC236}">
                <a16:creationId xmlns:a16="http://schemas.microsoft.com/office/drawing/2014/main" id="{D6B54562-EE8F-E64A-BD72-43138C623089}"/>
              </a:ext>
            </a:extLst>
          </p:cNvPr>
          <p:cNvSpPr txBox="1">
            <a:spLocks noChangeArrowheads="1"/>
          </p:cNvSpPr>
          <p:nvPr/>
        </p:nvSpPr>
        <p:spPr bwMode="auto">
          <a:xfrm>
            <a:off x="4592638" y="4903789"/>
            <a:ext cx="2984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400">
                <a:solidFill>
                  <a:schemeClr val="bg1"/>
                </a:solidFill>
              </a:rPr>
              <a:t>Customer Data Sharing Programs</a:t>
            </a:r>
          </a:p>
        </p:txBody>
      </p:sp>
      <p:sp>
        <p:nvSpPr>
          <p:cNvPr id="16394" name="TextBox 13">
            <a:extLst>
              <a:ext uri="{FF2B5EF4-FFF2-40B4-BE49-F238E27FC236}">
                <a16:creationId xmlns:a16="http://schemas.microsoft.com/office/drawing/2014/main" id="{A14C854B-F356-C042-9B26-146CA6D2D503}"/>
              </a:ext>
            </a:extLst>
          </p:cNvPr>
          <p:cNvSpPr txBox="1">
            <a:spLocks noChangeArrowheads="1"/>
          </p:cNvSpPr>
          <p:nvPr/>
        </p:nvSpPr>
        <p:spPr bwMode="auto">
          <a:xfrm>
            <a:off x="7145338" y="4373564"/>
            <a:ext cx="1239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400">
                <a:solidFill>
                  <a:schemeClr val="bg1"/>
                </a:solidFill>
              </a:rPr>
              <a:t>Honeypots</a:t>
            </a:r>
          </a:p>
        </p:txBody>
      </p:sp>
      <p:sp>
        <p:nvSpPr>
          <p:cNvPr id="16395" name="TextBox 14">
            <a:extLst>
              <a:ext uri="{FF2B5EF4-FFF2-40B4-BE49-F238E27FC236}">
                <a16:creationId xmlns:a16="http://schemas.microsoft.com/office/drawing/2014/main" id="{D2D9D006-6733-2840-A917-FA64F8F737F9}"/>
              </a:ext>
            </a:extLst>
          </p:cNvPr>
          <p:cNvSpPr txBox="1">
            <a:spLocks noChangeArrowheads="1"/>
          </p:cNvSpPr>
          <p:nvPr/>
        </p:nvSpPr>
        <p:spPr bwMode="auto">
          <a:xfrm>
            <a:off x="7496177" y="3689351"/>
            <a:ext cx="1546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400">
                <a:solidFill>
                  <a:schemeClr val="bg1"/>
                </a:solidFill>
              </a:rPr>
              <a:t>Daily Email Messages</a:t>
            </a:r>
          </a:p>
        </p:txBody>
      </p:sp>
      <p:sp>
        <p:nvSpPr>
          <p:cNvPr id="16396" name="TextBox 15">
            <a:extLst>
              <a:ext uri="{FF2B5EF4-FFF2-40B4-BE49-F238E27FC236}">
                <a16:creationId xmlns:a16="http://schemas.microsoft.com/office/drawing/2014/main" id="{C399B6E7-3381-B34F-9819-A96B6C0C8D30}"/>
              </a:ext>
            </a:extLst>
          </p:cNvPr>
          <p:cNvSpPr txBox="1">
            <a:spLocks noChangeArrowheads="1"/>
          </p:cNvSpPr>
          <p:nvPr/>
        </p:nvSpPr>
        <p:spPr bwMode="auto">
          <a:xfrm>
            <a:off x="7800977" y="2871789"/>
            <a:ext cx="2084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400">
                <a:solidFill>
                  <a:schemeClr val="bg1"/>
                </a:solidFill>
              </a:rPr>
              <a:t>Service Provider Coordination Program</a:t>
            </a:r>
          </a:p>
        </p:txBody>
      </p:sp>
      <p:sp>
        <p:nvSpPr>
          <p:cNvPr id="16397" name="TextBox 16">
            <a:extLst>
              <a:ext uri="{FF2B5EF4-FFF2-40B4-BE49-F238E27FC236}">
                <a16:creationId xmlns:a16="http://schemas.microsoft.com/office/drawing/2014/main" id="{6D0ACB30-3C1E-4443-97DD-23C14625B84F}"/>
              </a:ext>
            </a:extLst>
          </p:cNvPr>
          <p:cNvSpPr txBox="1">
            <a:spLocks noChangeArrowheads="1"/>
          </p:cNvSpPr>
          <p:nvPr/>
        </p:nvSpPr>
        <p:spPr bwMode="auto">
          <a:xfrm>
            <a:off x="7527927" y="2065339"/>
            <a:ext cx="1239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400">
                <a:solidFill>
                  <a:schemeClr val="bg1"/>
                </a:solidFill>
              </a:rPr>
              <a:t>Daily Web Requests</a:t>
            </a:r>
          </a:p>
        </p:txBody>
      </p:sp>
      <p:sp>
        <p:nvSpPr>
          <p:cNvPr id="16398" name="TextBox 17">
            <a:extLst>
              <a:ext uri="{FF2B5EF4-FFF2-40B4-BE49-F238E27FC236}">
                <a16:creationId xmlns:a16="http://schemas.microsoft.com/office/drawing/2014/main" id="{870236EE-8703-4444-87D4-11C423E03E2A}"/>
              </a:ext>
            </a:extLst>
          </p:cNvPr>
          <p:cNvSpPr txBox="1">
            <a:spLocks noChangeArrowheads="1"/>
          </p:cNvSpPr>
          <p:nvPr/>
        </p:nvSpPr>
        <p:spPr bwMode="auto">
          <a:xfrm>
            <a:off x="6926264" y="1366839"/>
            <a:ext cx="15779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400">
                <a:solidFill>
                  <a:schemeClr val="bg1"/>
                </a:solidFill>
              </a:rPr>
              <a:t>Daily Malware Samples</a:t>
            </a:r>
          </a:p>
        </p:txBody>
      </p:sp>
      <p:pic>
        <p:nvPicPr>
          <p:cNvPr id="16399" name="Picture 18" descr="threat-data-sources_notext.eps">
            <a:extLst>
              <a:ext uri="{FF2B5EF4-FFF2-40B4-BE49-F238E27FC236}">
                <a16:creationId xmlns:a16="http://schemas.microsoft.com/office/drawing/2014/main" id="{CA3CC72C-BAC4-5841-AEF4-183420AD03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7838" y="1441450"/>
            <a:ext cx="3513138"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00" name="Group 19">
            <a:extLst>
              <a:ext uri="{FF2B5EF4-FFF2-40B4-BE49-F238E27FC236}">
                <a16:creationId xmlns:a16="http://schemas.microsoft.com/office/drawing/2014/main" id="{ED847CE3-77F0-304D-8E47-6F3BC9486293}"/>
              </a:ext>
            </a:extLst>
          </p:cNvPr>
          <p:cNvGrpSpPr>
            <a:grpSpLocks/>
          </p:cNvGrpSpPr>
          <p:nvPr/>
        </p:nvGrpSpPr>
        <p:grpSpPr bwMode="auto">
          <a:xfrm>
            <a:off x="4846639" y="5411788"/>
            <a:ext cx="2498725" cy="569912"/>
            <a:chOff x="182880" y="4399210"/>
            <a:chExt cx="2499635" cy="569030"/>
          </a:xfrm>
        </p:grpSpPr>
        <p:grpSp>
          <p:nvGrpSpPr>
            <p:cNvPr id="16402" name="Group 20">
              <a:extLst>
                <a:ext uri="{FF2B5EF4-FFF2-40B4-BE49-F238E27FC236}">
                  <a16:creationId xmlns:a16="http://schemas.microsoft.com/office/drawing/2014/main" id="{CC8AA2EB-8F08-EA47-ADC4-13D836B2D930}"/>
                </a:ext>
              </a:extLst>
            </p:cNvPr>
            <p:cNvGrpSpPr>
              <a:grpSpLocks/>
            </p:cNvGrpSpPr>
            <p:nvPr/>
          </p:nvGrpSpPr>
          <p:grpSpPr bwMode="auto">
            <a:xfrm>
              <a:off x="182880" y="4399210"/>
              <a:ext cx="426720" cy="569030"/>
              <a:chOff x="182880" y="4399210"/>
              <a:chExt cx="426720" cy="569030"/>
            </a:xfrm>
          </p:grpSpPr>
          <p:sp>
            <p:nvSpPr>
              <p:cNvPr id="26" name="Oval 25">
                <a:extLst>
                  <a:ext uri="{FF2B5EF4-FFF2-40B4-BE49-F238E27FC236}">
                    <a16:creationId xmlns:a16="http://schemas.microsoft.com/office/drawing/2014/main" id="{323E4CB1-6756-7041-B51B-608E87EEB4CC}"/>
                  </a:ext>
                </a:extLst>
              </p:cNvPr>
              <p:cNvSpPr/>
              <p:nvPr/>
            </p:nvSpPr>
            <p:spPr>
              <a:xfrm>
                <a:off x="182880" y="4446761"/>
                <a:ext cx="427193" cy="426376"/>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493">
                  <a:defRPr/>
                </a:pPr>
                <a:endParaRPr lang="en-US"/>
              </a:p>
            </p:txBody>
          </p:sp>
          <p:sp>
            <p:nvSpPr>
              <p:cNvPr id="16408" name="Text Placeholder 1">
                <a:extLst>
                  <a:ext uri="{FF2B5EF4-FFF2-40B4-BE49-F238E27FC236}">
                    <a16:creationId xmlns:a16="http://schemas.microsoft.com/office/drawing/2014/main" id="{6992A0C6-0B0F-7B46-B312-3809B88BBEA2}"/>
                  </a:ext>
                </a:extLst>
              </p:cNvPr>
              <p:cNvSpPr txBox="1">
                <a:spLocks/>
              </p:cNvSpPr>
              <p:nvPr/>
            </p:nvSpPr>
            <p:spPr bwMode="auto">
              <a:xfrm>
                <a:off x="237675" y="4399210"/>
                <a:ext cx="371925" cy="56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defRPr sz="2400">
                    <a:solidFill>
                      <a:schemeClr val="tx1"/>
                    </a:solidFill>
                    <a:latin typeface="Calibri" panose="020F0502020204030204" pitchFamily="34" charset="0"/>
                    <a:ea typeface="ＭＳ Ｐゴシック" panose="020B0600070205080204" pitchFamily="34" charset="-128"/>
                  </a:defRPr>
                </a:lvl4pPr>
                <a:lvl5pPr marL="2057400" indent="-228600" defTabSz="4572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r>
                  <a:rPr lang="en-US" altLang="en-US" b="1">
                    <a:solidFill>
                      <a:srgbClr val="171818"/>
                    </a:solidFill>
                  </a:rPr>
                  <a:t>1</a:t>
                </a:r>
                <a:endParaRPr lang="en-US" altLang="en-US" sz="1800" b="1">
                  <a:solidFill>
                    <a:srgbClr val="171818"/>
                  </a:solidFill>
                </a:endParaRPr>
              </a:p>
            </p:txBody>
          </p:sp>
        </p:grpSp>
        <p:cxnSp>
          <p:nvCxnSpPr>
            <p:cNvPr id="22" name="Straight Connector 21">
              <a:extLst>
                <a:ext uri="{FF2B5EF4-FFF2-40B4-BE49-F238E27FC236}">
                  <a16:creationId xmlns:a16="http://schemas.microsoft.com/office/drawing/2014/main" id="{3E3E5C58-38BA-5F42-B822-9E28D63FC16F}"/>
                </a:ext>
              </a:extLst>
            </p:cNvPr>
            <p:cNvCxnSpPr>
              <a:stCxn id="23" idx="2"/>
            </p:cNvCxnSpPr>
            <p:nvPr/>
          </p:nvCxnSpPr>
          <p:spPr>
            <a:xfrm flipH="1">
              <a:off x="614837" y="4659157"/>
              <a:ext cx="593941" cy="17435"/>
            </a:xfrm>
            <a:prstGeom prst="line">
              <a:avLst/>
            </a:prstGeom>
            <a:ln w="19050" cmpd="sng">
              <a:solidFill>
                <a:srgbClr val="8E8E8E"/>
              </a:solidFill>
            </a:ln>
          </p:spPr>
          <p:style>
            <a:lnRef idx="1">
              <a:schemeClr val="dk1"/>
            </a:lnRef>
            <a:fillRef idx="0">
              <a:schemeClr val="dk1"/>
            </a:fillRef>
            <a:effectRef idx="0">
              <a:schemeClr val="dk1"/>
            </a:effectRef>
            <a:fontRef idx="minor">
              <a:schemeClr val="tx1"/>
            </a:fontRef>
          </p:style>
        </p:cxnSp>
        <p:sp>
          <p:nvSpPr>
            <p:cNvPr id="23" name="Oval 22">
              <a:extLst>
                <a:ext uri="{FF2B5EF4-FFF2-40B4-BE49-F238E27FC236}">
                  <a16:creationId xmlns:a16="http://schemas.microsoft.com/office/drawing/2014/main" id="{5DEBBDC9-1DE9-F249-A1FE-7DE002894EB7}"/>
                </a:ext>
              </a:extLst>
            </p:cNvPr>
            <p:cNvSpPr/>
            <p:nvPr/>
          </p:nvSpPr>
          <p:spPr>
            <a:xfrm>
              <a:off x="1208778" y="4446761"/>
              <a:ext cx="427194" cy="426376"/>
            </a:xfrm>
            <a:prstGeom prst="ellipse">
              <a:avLst/>
            </a:prstGeom>
            <a:solidFill>
              <a:srgbClr val="171818"/>
            </a:solidFill>
            <a:ln>
              <a:solidFill>
                <a:srgbClr val="8E8E8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493">
                <a:defRPr/>
              </a:pPr>
              <a:endParaRPr lang="en-US"/>
            </a:p>
          </p:txBody>
        </p:sp>
        <p:sp>
          <p:nvSpPr>
            <p:cNvPr id="24" name="Oval 23">
              <a:extLst>
                <a:ext uri="{FF2B5EF4-FFF2-40B4-BE49-F238E27FC236}">
                  <a16:creationId xmlns:a16="http://schemas.microsoft.com/office/drawing/2014/main" id="{F55CC498-51E6-8C4C-AA3A-6B2A0F1F3DCC}"/>
                </a:ext>
              </a:extLst>
            </p:cNvPr>
            <p:cNvSpPr/>
            <p:nvPr/>
          </p:nvSpPr>
          <p:spPr>
            <a:xfrm>
              <a:off x="2255322" y="4446761"/>
              <a:ext cx="427193" cy="426376"/>
            </a:xfrm>
            <a:prstGeom prst="ellipse">
              <a:avLst/>
            </a:prstGeom>
            <a:solidFill>
              <a:srgbClr val="171818"/>
            </a:solidFill>
            <a:ln>
              <a:solidFill>
                <a:srgbClr val="8E8E8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493">
                <a:defRPr/>
              </a:pPr>
              <a:endParaRPr lang="en-US"/>
            </a:p>
          </p:txBody>
        </p:sp>
        <p:cxnSp>
          <p:nvCxnSpPr>
            <p:cNvPr id="25" name="Straight Connector 24">
              <a:extLst>
                <a:ext uri="{FF2B5EF4-FFF2-40B4-BE49-F238E27FC236}">
                  <a16:creationId xmlns:a16="http://schemas.microsoft.com/office/drawing/2014/main" id="{BD3E1490-3EA3-A44C-8BA0-3296DD25243C}"/>
                </a:ext>
              </a:extLst>
            </p:cNvPr>
            <p:cNvCxnSpPr>
              <a:endCxn id="23" idx="6"/>
            </p:cNvCxnSpPr>
            <p:nvPr/>
          </p:nvCxnSpPr>
          <p:spPr>
            <a:xfrm flipH="1">
              <a:off x="1635972" y="4659157"/>
              <a:ext cx="619350" cy="0"/>
            </a:xfrm>
            <a:prstGeom prst="line">
              <a:avLst/>
            </a:prstGeom>
            <a:ln w="19050" cmpd="sng">
              <a:solidFill>
                <a:srgbClr val="8E8E8E"/>
              </a:solidFill>
            </a:ln>
          </p:spPr>
          <p:style>
            <a:lnRef idx="1">
              <a:schemeClr val="dk1"/>
            </a:lnRef>
            <a:fillRef idx="0">
              <a:schemeClr val="dk1"/>
            </a:fillRef>
            <a:effectRef idx="0">
              <a:schemeClr val="dk1"/>
            </a:effectRef>
            <a:fontRef idx="minor">
              <a:schemeClr val="tx1"/>
            </a:fontRef>
          </p:style>
        </p:cxnSp>
      </p:grpSp>
      <p:sp>
        <p:nvSpPr>
          <p:cNvPr id="16401" name="Subtitle 2">
            <a:extLst>
              <a:ext uri="{FF2B5EF4-FFF2-40B4-BE49-F238E27FC236}">
                <a16:creationId xmlns:a16="http://schemas.microsoft.com/office/drawing/2014/main" id="{0DF93C17-A84E-7845-B7BA-7576B6B96145}"/>
              </a:ext>
            </a:extLst>
          </p:cNvPr>
          <p:cNvSpPr>
            <a:spLocks noGrp="1"/>
          </p:cNvSpPr>
          <p:nvPr>
            <p:ph type="subTitle" idx="1"/>
          </p:nvPr>
        </p:nvSpPr>
        <p:spPr>
          <a:xfrm>
            <a:off x="215902" y="6146801"/>
            <a:ext cx="3756025" cy="606425"/>
          </a:xfrm>
        </p:spPr>
        <p:txBody>
          <a:bodyPr/>
          <a:lstStyle/>
          <a:p>
            <a:pPr algn="l"/>
            <a:r>
              <a:rPr lang="en-US" altLang="en-US" sz="2800">
                <a:solidFill>
                  <a:srgbClr val="ED6F09"/>
                </a:solidFill>
                <a:latin typeface="Calibri Light" panose="020F0302020204030204" pitchFamily="34" charset="0"/>
                <a:cs typeface="Calibri Light" panose="020F0302020204030204" pitchFamily="34" charset="0"/>
              </a:rPr>
              <a:t>Threat Data Cycle</a:t>
            </a:r>
          </a:p>
        </p:txBody>
      </p:sp>
    </p:spTree>
    <p:extLst>
      <p:ext uri="{BB962C8B-B14F-4D97-AF65-F5344CB8AC3E}">
        <p14:creationId xmlns:p14="http://schemas.microsoft.com/office/powerpoint/2010/main" val="3445188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4">
            <a:extLst>
              <a:ext uri="{FF2B5EF4-FFF2-40B4-BE49-F238E27FC236}">
                <a16:creationId xmlns:a16="http://schemas.microsoft.com/office/drawing/2014/main" id="{B47AA441-90DA-2F4B-9912-8D0927C0DC45}"/>
              </a:ext>
            </a:extLst>
          </p:cNvPr>
          <p:cNvGrpSpPr>
            <a:grpSpLocks/>
          </p:cNvGrpSpPr>
          <p:nvPr/>
        </p:nvGrpSpPr>
        <p:grpSpPr bwMode="auto">
          <a:xfrm>
            <a:off x="4846639" y="5368926"/>
            <a:ext cx="2498725" cy="568325"/>
            <a:chOff x="182880" y="4399210"/>
            <a:chExt cx="2499635" cy="569030"/>
          </a:xfrm>
        </p:grpSpPr>
        <p:cxnSp>
          <p:nvCxnSpPr>
            <p:cNvPr id="6" name="Straight Connector 5">
              <a:extLst>
                <a:ext uri="{FF2B5EF4-FFF2-40B4-BE49-F238E27FC236}">
                  <a16:creationId xmlns:a16="http://schemas.microsoft.com/office/drawing/2014/main" id="{FD2BA848-A9BB-8947-A755-DE5E6DA1061B}"/>
                </a:ext>
              </a:extLst>
            </p:cNvPr>
            <p:cNvCxnSpPr>
              <a:stCxn id="7" idx="2"/>
            </p:cNvCxnSpPr>
            <p:nvPr/>
          </p:nvCxnSpPr>
          <p:spPr>
            <a:xfrm flipH="1">
              <a:off x="614837" y="4659883"/>
              <a:ext cx="593941" cy="17485"/>
            </a:xfrm>
            <a:prstGeom prst="line">
              <a:avLst/>
            </a:prstGeom>
            <a:ln w="19050" cmpd="sng">
              <a:solidFill>
                <a:srgbClr val="8E8E8E"/>
              </a:solidFill>
            </a:ln>
          </p:spPr>
          <p:style>
            <a:lnRef idx="1">
              <a:schemeClr val="dk1"/>
            </a:lnRef>
            <a:fillRef idx="0">
              <a:schemeClr val="dk1"/>
            </a:fillRef>
            <a:effectRef idx="0">
              <a:schemeClr val="dk1"/>
            </a:effectRef>
            <a:fontRef idx="minor">
              <a:schemeClr val="tx1"/>
            </a:fontRef>
          </p:style>
        </p:cxnSp>
        <p:sp>
          <p:nvSpPr>
            <p:cNvPr id="7" name="Oval 6">
              <a:extLst>
                <a:ext uri="{FF2B5EF4-FFF2-40B4-BE49-F238E27FC236}">
                  <a16:creationId xmlns:a16="http://schemas.microsoft.com/office/drawing/2014/main" id="{F8916F20-163F-454A-A38B-A3725FB017B9}"/>
                </a:ext>
              </a:extLst>
            </p:cNvPr>
            <p:cNvSpPr/>
            <p:nvPr/>
          </p:nvSpPr>
          <p:spPr>
            <a:xfrm>
              <a:off x="1208778" y="4446894"/>
              <a:ext cx="427194" cy="425978"/>
            </a:xfrm>
            <a:prstGeom prst="ellipse">
              <a:avLst/>
            </a:prstGeom>
            <a:solidFill>
              <a:schemeClr val="accent1"/>
            </a:solidFill>
            <a:ln>
              <a:solidFill>
                <a:srgbClr val="F196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493">
                <a:defRPr/>
              </a:pPr>
              <a:endParaRPr lang="en-US"/>
            </a:p>
          </p:txBody>
        </p:sp>
        <p:sp>
          <p:nvSpPr>
            <p:cNvPr id="8" name="Oval 7">
              <a:extLst>
                <a:ext uri="{FF2B5EF4-FFF2-40B4-BE49-F238E27FC236}">
                  <a16:creationId xmlns:a16="http://schemas.microsoft.com/office/drawing/2014/main" id="{B4703578-D718-8444-BE21-BEA3B2665620}"/>
                </a:ext>
              </a:extLst>
            </p:cNvPr>
            <p:cNvSpPr/>
            <p:nvPr/>
          </p:nvSpPr>
          <p:spPr>
            <a:xfrm>
              <a:off x="2255322" y="4446894"/>
              <a:ext cx="427193" cy="425978"/>
            </a:xfrm>
            <a:prstGeom prst="ellipse">
              <a:avLst/>
            </a:prstGeom>
            <a:solidFill>
              <a:srgbClr val="171818"/>
            </a:solidFill>
            <a:ln>
              <a:solidFill>
                <a:srgbClr val="8E8E8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493">
                <a:defRPr/>
              </a:pPr>
              <a:endParaRPr lang="en-US"/>
            </a:p>
          </p:txBody>
        </p:sp>
        <p:cxnSp>
          <p:nvCxnSpPr>
            <p:cNvPr id="9" name="Straight Connector 8">
              <a:extLst>
                <a:ext uri="{FF2B5EF4-FFF2-40B4-BE49-F238E27FC236}">
                  <a16:creationId xmlns:a16="http://schemas.microsoft.com/office/drawing/2014/main" id="{3B5138C2-E39F-2E4D-9FD7-8886EBFA73DD}"/>
                </a:ext>
              </a:extLst>
            </p:cNvPr>
            <p:cNvCxnSpPr>
              <a:endCxn id="7" idx="6"/>
            </p:cNvCxnSpPr>
            <p:nvPr/>
          </p:nvCxnSpPr>
          <p:spPr>
            <a:xfrm flipH="1">
              <a:off x="1635972" y="4659883"/>
              <a:ext cx="619350" cy="0"/>
            </a:xfrm>
            <a:prstGeom prst="line">
              <a:avLst/>
            </a:prstGeom>
            <a:ln w="19050" cmpd="sng">
              <a:solidFill>
                <a:srgbClr val="8E8E8E"/>
              </a:solidFill>
            </a:ln>
          </p:spPr>
          <p:style>
            <a:lnRef idx="1">
              <a:schemeClr val="dk1"/>
            </a:lnRef>
            <a:fillRef idx="0">
              <a:schemeClr val="dk1"/>
            </a:fillRef>
            <a:effectRef idx="0">
              <a:schemeClr val="dk1"/>
            </a:effectRef>
            <a:fontRef idx="minor">
              <a:schemeClr val="tx1"/>
            </a:fontRef>
          </p:style>
        </p:cxnSp>
        <p:grpSp>
          <p:nvGrpSpPr>
            <p:cNvPr id="17422" name="Group 9">
              <a:extLst>
                <a:ext uri="{FF2B5EF4-FFF2-40B4-BE49-F238E27FC236}">
                  <a16:creationId xmlns:a16="http://schemas.microsoft.com/office/drawing/2014/main" id="{12B0398B-8501-F14B-B9FD-C11B331D4E35}"/>
                </a:ext>
              </a:extLst>
            </p:cNvPr>
            <p:cNvGrpSpPr>
              <a:grpSpLocks/>
            </p:cNvGrpSpPr>
            <p:nvPr/>
          </p:nvGrpSpPr>
          <p:grpSpPr bwMode="auto">
            <a:xfrm>
              <a:off x="182880" y="4399210"/>
              <a:ext cx="1439000" cy="569030"/>
              <a:chOff x="182880" y="4399210"/>
              <a:chExt cx="1439000" cy="569030"/>
            </a:xfrm>
          </p:grpSpPr>
          <p:sp>
            <p:nvSpPr>
              <p:cNvPr id="11" name="Oval 10">
                <a:extLst>
                  <a:ext uri="{FF2B5EF4-FFF2-40B4-BE49-F238E27FC236}">
                    <a16:creationId xmlns:a16="http://schemas.microsoft.com/office/drawing/2014/main" id="{6E76B66F-2490-1547-92BC-F9DACBCCE07F}"/>
                  </a:ext>
                </a:extLst>
              </p:cNvPr>
              <p:cNvSpPr/>
              <p:nvPr/>
            </p:nvSpPr>
            <p:spPr>
              <a:xfrm>
                <a:off x="182880" y="4446894"/>
                <a:ext cx="427194" cy="425978"/>
              </a:xfrm>
              <a:prstGeom prst="ellipse">
                <a:avLst/>
              </a:prstGeom>
              <a:solidFill>
                <a:srgbClr val="171818"/>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493">
                  <a:defRPr/>
                </a:pPr>
                <a:endParaRPr lang="en-US"/>
              </a:p>
            </p:txBody>
          </p:sp>
          <p:sp>
            <p:nvSpPr>
              <p:cNvPr id="17424" name="Text Placeholder 1">
                <a:extLst>
                  <a:ext uri="{FF2B5EF4-FFF2-40B4-BE49-F238E27FC236}">
                    <a16:creationId xmlns:a16="http://schemas.microsoft.com/office/drawing/2014/main" id="{E2BF9A56-08C3-D745-A8DA-EDC82F466C57}"/>
                  </a:ext>
                </a:extLst>
              </p:cNvPr>
              <p:cNvSpPr txBox="1">
                <a:spLocks/>
              </p:cNvSpPr>
              <p:nvPr/>
            </p:nvSpPr>
            <p:spPr bwMode="auto">
              <a:xfrm>
                <a:off x="1249955" y="4399210"/>
                <a:ext cx="371925" cy="56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defRPr sz="2400">
                    <a:solidFill>
                      <a:schemeClr val="tx1"/>
                    </a:solidFill>
                    <a:latin typeface="Calibri" panose="020F0502020204030204" pitchFamily="34" charset="0"/>
                    <a:ea typeface="ＭＳ Ｐゴシック" panose="020B0600070205080204" pitchFamily="34" charset="-128"/>
                  </a:defRPr>
                </a:lvl4pPr>
                <a:lvl5pPr marL="2057400" indent="-228600" defTabSz="4572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r>
                  <a:rPr lang="en-US" altLang="en-US" b="1">
                    <a:solidFill>
                      <a:srgbClr val="171818"/>
                    </a:solidFill>
                  </a:rPr>
                  <a:t>2</a:t>
                </a:r>
                <a:endParaRPr lang="en-US" altLang="en-US" sz="1800" b="1">
                  <a:solidFill>
                    <a:srgbClr val="171818"/>
                  </a:solidFill>
                </a:endParaRPr>
              </a:p>
            </p:txBody>
          </p:sp>
        </p:grpSp>
      </p:grpSp>
      <p:sp>
        <p:nvSpPr>
          <p:cNvPr id="17410" name="Title 1">
            <a:extLst>
              <a:ext uri="{FF2B5EF4-FFF2-40B4-BE49-F238E27FC236}">
                <a16:creationId xmlns:a16="http://schemas.microsoft.com/office/drawing/2014/main" id="{B5A6DD15-99D0-F84E-9D8F-8C57D0E1ED21}"/>
              </a:ext>
            </a:extLst>
          </p:cNvPr>
          <p:cNvSpPr>
            <a:spLocks noGrp="1"/>
          </p:cNvSpPr>
          <p:nvPr>
            <p:ph type="title"/>
          </p:nvPr>
        </p:nvSpPr>
        <p:spPr>
          <a:xfrm>
            <a:off x="1589" y="-44450"/>
            <a:ext cx="12188825" cy="838200"/>
          </a:xfrm>
        </p:spPr>
        <p:txBody>
          <a:bodyPr/>
          <a:lstStyle/>
          <a:p>
            <a:r>
              <a:rPr lang="en-US" altLang="en-US">
                <a:latin typeface="Calibri Light" panose="020F0302020204030204" pitchFamily="34" charset="0"/>
                <a:cs typeface="Calibri Light" panose="020F0302020204030204" pitchFamily="34" charset="0"/>
              </a:rPr>
              <a:t>Threat Intelligence</a:t>
            </a:r>
          </a:p>
        </p:txBody>
      </p:sp>
      <p:sp>
        <p:nvSpPr>
          <p:cNvPr id="17411" name="Text Placeholder 3">
            <a:extLst>
              <a:ext uri="{FF2B5EF4-FFF2-40B4-BE49-F238E27FC236}">
                <a16:creationId xmlns:a16="http://schemas.microsoft.com/office/drawing/2014/main" id="{86DD418D-6A1F-B14D-A4C7-2B97233A2EDC}"/>
              </a:ext>
            </a:extLst>
          </p:cNvPr>
          <p:cNvSpPr>
            <a:spLocks noGrp="1"/>
          </p:cNvSpPr>
          <p:nvPr>
            <p:ph type="body" sz="quarter" idx="11"/>
          </p:nvPr>
        </p:nvSpPr>
        <p:spPr>
          <a:xfrm>
            <a:off x="3759201" y="5416550"/>
            <a:ext cx="4775200" cy="1219200"/>
          </a:xfrm>
        </p:spPr>
        <p:txBody>
          <a:bodyPr/>
          <a:lstStyle/>
          <a:p>
            <a:r>
              <a:rPr lang="en-US" altLang="en-US" sz="1800">
                <a:latin typeface="Calibri" panose="020F0502020204030204" pitchFamily="34" charset="0"/>
                <a:cs typeface="Calibri" panose="020F0502020204030204" pitchFamily="34" charset="0"/>
              </a:rPr>
              <a:t>Threat data is aggregated and analyzed. Analysis of false negatives and false positives.</a:t>
            </a:r>
          </a:p>
        </p:txBody>
      </p:sp>
      <p:sp>
        <p:nvSpPr>
          <p:cNvPr id="17412" name="Subtitle 2">
            <a:extLst>
              <a:ext uri="{FF2B5EF4-FFF2-40B4-BE49-F238E27FC236}">
                <a16:creationId xmlns:a16="http://schemas.microsoft.com/office/drawing/2014/main" id="{B1835D7C-9740-6849-BC5E-079AEB564AFC}"/>
              </a:ext>
            </a:extLst>
          </p:cNvPr>
          <p:cNvSpPr>
            <a:spLocks noGrp="1"/>
          </p:cNvSpPr>
          <p:nvPr>
            <p:ph type="subTitle" idx="1"/>
          </p:nvPr>
        </p:nvSpPr>
        <p:spPr>
          <a:xfrm>
            <a:off x="215902" y="6146801"/>
            <a:ext cx="3756025" cy="606425"/>
          </a:xfrm>
        </p:spPr>
        <p:txBody>
          <a:bodyPr/>
          <a:lstStyle/>
          <a:p>
            <a:pPr algn="l"/>
            <a:r>
              <a:rPr lang="en-US" altLang="en-US" sz="2800">
                <a:solidFill>
                  <a:srgbClr val="ED6F09"/>
                </a:solidFill>
                <a:latin typeface="Calibri Light" panose="020F0302020204030204" pitchFamily="34" charset="0"/>
                <a:cs typeface="Calibri Light" panose="020F0302020204030204" pitchFamily="34" charset="0"/>
              </a:rPr>
              <a:t>Threat Data Cycle</a:t>
            </a:r>
          </a:p>
        </p:txBody>
      </p:sp>
      <p:grpSp>
        <p:nvGrpSpPr>
          <p:cNvPr id="17413" name="Group 42">
            <a:extLst>
              <a:ext uri="{FF2B5EF4-FFF2-40B4-BE49-F238E27FC236}">
                <a16:creationId xmlns:a16="http://schemas.microsoft.com/office/drawing/2014/main" id="{7BD2F1CE-7405-5A4E-BEB9-0A13EF71887E}"/>
              </a:ext>
            </a:extLst>
          </p:cNvPr>
          <p:cNvGrpSpPr>
            <a:grpSpLocks/>
          </p:cNvGrpSpPr>
          <p:nvPr/>
        </p:nvGrpSpPr>
        <p:grpSpPr bwMode="auto">
          <a:xfrm>
            <a:off x="511176" y="1285876"/>
            <a:ext cx="10583862" cy="3489325"/>
            <a:chOff x="673544" y="1210411"/>
            <a:chExt cx="10584865" cy="3490003"/>
          </a:xfrm>
        </p:grpSpPr>
        <p:pic>
          <p:nvPicPr>
            <p:cNvPr id="17414" name="Picture 37" descr="aggregate_data.eps">
              <a:extLst>
                <a:ext uri="{FF2B5EF4-FFF2-40B4-BE49-F238E27FC236}">
                  <a16:creationId xmlns:a16="http://schemas.microsoft.com/office/drawing/2014/main" id="{A5270693-C99C-6448-BE22-2B2471043C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4815" y="1210411"/>
              <a:ext cx="7460722" cy="349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Placeholder 1">
              <a:extLst>
                <a:ext uri="{FF2B5EF4-FFF2-40B4-BE49-F238E27FC236}">
                  <a16:creationId xmlns:a16="http://schemas.microsoft.com/office/drawing/2014/main" id="{9A673370-0BA7-7948-9A8D-ACC45562DF56}"/>
                </a:ext>
              </a:extLst>
            </p:cNvPr>
            <p:cNvSpPr txBox="1">
              <a:spLocks/>
            </p:cNvSpPr>
            <p:nvPr/>
          </p:nvSpPr>
          <p:spPr bwMode="auto">
            <a:xfrm>
              <a:off x="5459019" y="3739558"/>
              <a:ext cx="2602891" cy="49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defRPr sz="2400">
                  <a:solidFill>
                    <a:schemeClr val="tx1"/>
                  </a:solidFill>
                  <a:latin typeface="Calibri" panose="020F0502020204030204" pitchFamily="34" charset="0"/>
                  <a:ea typeface="ＭＳ Ｐゴシック" panose="020B0600070205080204" pitchFamily="34" charset="-128"/>
                </a:defRPr>
              </a:lvl4pPr>
              <a:lvl5pPr marL="2057400" indent="-228600" defTabSz="4572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r>
                <a:rPr lang="en-US" altLang="en-US" b="1">
                  <a:solidFill>
                    <a:srgbClr val="FFFFFF"/>
                  </a:solidFill>
                </a:rPr>
                <a:t>Data Aggregation</a:t>
              </a:r>
              <a:endParaRPr lang="en-US" altLang="en-US">
                <a:solidFill>
                  <a:srgbClr val="FFFFFF"/>
                </a:solidFill>
              </a:endParaRPr>
            </a:p>
          </p:txBody>
        </p:sp>
        <p:sp>
          <p:nvSpPr>
            <p:cNvPr id="17416" name="Text Placeholder 1">
              <a:extLst>
                <a:ext uri="{FF2B5EF4-FFF2-40B4-BE49-F238E27FC236}">
                  <a16:creationId xmlns:a16="http://schemas.microsoft.com/office/drawing/2014/main" id="{46804798-20C1-094C-B52D-BFF81E6CFC8C}"/>
                </a:ext>
              </a:extLst>
            </p:cNvPr>
            <p:cNvSpPr txBox="1">
              <a:spLocks/>
            </p:cNvSpPr>
            <p:nvPr/>
          </p:nvSpPr>
          <p:spPr bwMode="auto">
            <a:xfrm>
              <a:off x="9021513" y="3739558"/>
              <a:ext cx="2236896" cy="49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defRPr sz="2400">
                  <a:solidFill>
                    <a:schemeClr val="tx1"/>
                  </a:solidFill>
                  <a:latin typeface="Calibri" panose="020F0502020204030204" pitchFamily="34" charset="0"/>
                  <a:ea typeface="ＭＳ Ｐゴシック" panose="020B0600070205080204" pitchFamily="34" charset="-128"/>
                </a:defRPr>
              </a:lvl4pPr>
              <a:lvl5pPr marL="2057400" indent="-228600" defTabSz="4572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r>
                <a:rPr lang="en-US" altLang="en-US" b="1">
                  <a:solidFill>
                    <a:srgbClr val="FFFFFF"/>
                  </a:solidFill>
                </a:rPr>
                <a:t>Data Analysis</a:t>
              </a:r>
              <a:endParaRPr lang="en-US" altLang="en-US">
                <a:solidFill>
                  <a:srgbClr val="FFFFFF"/>
                </a:solidFill>
              </a:endParaRPr>
            </a:p>
          </p:txBody>
        </p:sp>
        <p:sp>
          <p:nvSpPr>
            <p:cNvPr id="17417" name="Text Placeholder 1">
              <a:extLst>
                <a:ext uri="{FF2B5EF4-FFF2-40B4-BE49-F238E27FC236}">
                  <a16:creationId xmlns:a16="http://schemas.microsoft.com/office/drawing/2014/main" id="{AF81634C-D889-1B47-996B-781B90AE46C1}"/>
                </a:ext>
              </a:extLst>
            </p:cNvPr>
            <p:cNvSpPr txBox="1">
              <a:spLocks/>
            </p:cNvSpPr>
            <p:nvPr/>
          </p:nvSpPr>
          <p:spPr bwMode="auto">
            <a:xfrm>
              <a:off x="673544" y="2265241"/>
              <a:ext cx="2048098" cy="1638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defRPr sz="2400">
                  <a:solidFill>
                    <a:schemeClr val="tx1"/>
                  </a:solidFill>
                  <a:latin typeface="Calibri" panose="020F0502020204030204" pitchFamily="34" charset="0"/>
                  <a:ea typeface="ＭＳ Ｐゴシック" panose="020B0600070205080204" pitchFamily="34" charset="-128"/>
                </a:defRPr>
              </a:lvl4pPr>
              <a:lvl5pPr marL="2057400" indent="-228600" defTabSz="4572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r>
                <a:rPr lang="en-US" altLang="en-US" b="1" dirty="0">
                  <a:solidFill>
                    <a:schemeClr val="bg1"/>
                  </a:solidFill>
                </a:rPr>
                <a:t>Threat Data</a:t>
              </a:r>
            </a:p>
            <a:p>
              <a:pPr eaLnBrk="1" hangingPunct="1">
                <a:spcBef>
                  <a:spcPct val="20000"/>
                </a:spcBef>
                <a:buFont typeface="Arial" panose="020B0604020202020204" pitchFamily="34" charset="0"/>
                <a:buNone/>
              </a:pPr>
              <a:r>
                <a:rPr lang="en-US" altLang="en-US" sz="1800" dirty="0">
                  <a:solidFill>
                    <a:schemeClr val="bg1"/>
                  </a:solidFill>
                </a:rPr>
                <a:t>• Email Samples</a:t>
              </a:r>
            </a:p>
            <a:p>
              <a:pPr eaLnBrk="1" hangingPunct="1">
                <a:spcBef>
                  <a:spcPct val="20000"/>
                </a:spcBef>
                <a:buFont typeface="Arial" panose="020B0604020202020204" pitchFamily="34" charset="0"/>
                <a:buNone/>
              </a:pPr>
              <a:r>
                <a:rPr lang="en-US" altLang="en-US" sz="1800" dirty="0">
                  <a:solidFill>
                    <a:schemeClr val="bg1"/>
                  </a:solidFill>
                </a:rPr>
                <a:t>• Web Samples</a:t>
              </a:r>
            </a:p>
            <a:p>
              <a:pPr eaLnBrk="1" hangingPunct="1">
                <a:spcBef>
                  <a:spcPct val="20000"/>
                </a:spcBef>
                <a:buFont typeface="Arial" panose="020B0604020202020204" pitchFamily="34" charset="0"/>
                <a:buNone/>
              </a:pPr>
              <a:r>
                <a:rPr lang="en-US" altLang="en-US" sz="1800" dirty="0">
                  <a:solidFill>
                    <a:schemeClr val="bg1"/>
                  </a:solidFill>
                </a:rPr>
                <a:t>• Malware Samples</a:t>
              </a:r>
            </a:p>
          </p:txBody>
        </p:sp>
      </p:grpSp>
    </p:spTree>
    <p:extLst>
      <p:ext uri="{BB962C8B-B14F-4D97-AF65-F5344CB8AC3E}">
        <p14:creationId xmlns:p14="http://schemas.microsoft.com/office/powerpoint/2010/main" val="3675358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Placeholder 3">
            <a:extLst>
              <a:ext uri="{FF2B5EF4-FFF2-40B4-BE49-F238E27FC236}">
                <a16:creationId xmlns:a16="http://schemas.microsoft.com/office/drawing/2014/main" id="{8E0F7C22-7A71-C642-B779-7CE0C543B29A}"/>
              </a:ext>
            </a:extLst>
          </p:cNvPr>
          <p:cNvSpPr>
            <a:spLocks noGrp="1"/>
          </p:cNvSpPr>
          <p:nvPr>
            <p:ph type="body" sz="quarter" idx="11"/>
          </p:nvPr>
        </p:nvSpPr>
        <p:spPr>
          <a:xfrm>
            <a:off x="3127377" y="5418138"/>
            <a:ext cx="6962775" cy="1219200"/>
          </a:xfrm>
        </p:spPr>
        <p:txBody>
          <a:bodyPr/>
          <a:lstStyle/>
          <a:p>
            <a:r>
              <a:rPr lang="en-US" altLang="en-US" sz="1800">
                <a:latin typeface="Calibri" panose="020F0502020204030204" pitchFamily="34" charset="0"/>
                <a:cs typeface="Calibri" panose="020F0502020204030204" pitchFamily="34" charset="0"/>
              </a:rPr>
              <a:t>Security solutions are developed to prevent and address threats. These solutions and updates are pulled down by Cisco Security products.</a:t>
            </a:r>
          </a:p>
        </p:txBody>
      </p:sp>
      <p:grpSp>
        <p:nvGrpSpPr>
          <p:cNvPr id="18434" name="Group 14">
            <a:extLst>
              <a:ext uri="{FF2B5EF4-FFF2-40B4-BE49-F238E27FC236}">
                <a16:creationId xmlns:a16="http://schemas.microsoft.com/office/drawing/2014/main" id="{8E91577E-E377-1148-BED6-A0B77D218F9D}"/>
              </a:ext>
            </a:extLst>
          </p:cNvPr>
          <p:cNvGrpSpPr>
            <a:grpSpLocks/>
          </p:cNvGrpSpPr>
          <p:nvPr/>
        </p:nvGrpSpPr>
        <p:grpSpPr bwMode="auto">
          <a:xfrm>
            <a:off x="4846639" y="5370514"/>
            <a:ext cx="2498725" cy="568325"/>
            <a:chOff x="182880" y="4399210"/>
            <a:chExt cx="2499635" cy="569030"/>
          </a:xfrm>
        </p:grpSpPr>
        <p:cxnSp>
          <p:nvCxnSpPr>
            <p:cNvPr id="16" name="Straight Connector 15">
              <a:extLst>
                <a:ext uri="{FF2B5EF4-FFF2-40B4-BE49-F238E27FC236}">
                  <a16:creationId xmlns:a16="http://schemas.microsoft.com/office/drawing/2014/main" id="{33E969FA-3E4D-BB4E-A941-74AF1DFE146A}"/>
                </a:ext>
              </a:extLst>
            </p:cNvPr>
            <p:cNvCxnSpPr>
              <a:stCxn id="17" idx="2"/>
            </p:cNvCxnSpPr>
            <p:nvPr/>
          </p:nvCxnSpPr>
          <p:spPr>
            <a:xfrm flipH="1">
              <a:off x="614837" y="4659883"/>
              <a:ext cx="593941" cy="17484"/>
            </a:xfrm>
            <a:prstGeom prst="line">
              <a:avLst/>
            </a:prstGeom>
            <a:ln w="19050" cmpd="sng">
              <a:solidFill>
                <a:srgbClr val="8E8E8E"/>
              </a:solidFill>
            </a:ln>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F2EAC8C7-5951-894E-8DF9-056B0A920255}"/>
                </a:ext>
              </a:extLst>
            </p:cNvPr>
            <p:cNvSpPr/>
            <p:nvPr/>
          </p:nvSpPr>
          <p:spPr>
            <a:xfrm>
              <a:off x="1208778" y="4446894"/>
              <a:ext cx="427194" cy="425978"/>
            </a:xfrm>
            <a:prstGeom prst="ellipse">
              <a:avLst/>
            </a:prstGeom>
            <a:solidFill>
              <a:srgbClr val="171818"/>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493">
                <a:defRPr/>
              </a:pPr>
              <a:endParaRPr lang="en-US"/>
            </a:p>
          </p:txBody>
        </p:sp>
        <p:sp>
          <p:nvSpPr>
            <p:cNvPr id="18" name="Oval 17">
              <a:extLst>
                <a:ext uri="{FF2B5EF4-FFF2-40B4-BE49-F238E27FC236}">
                  <a16:creationId xmlns:a16="http://schemas.microsoft.com/office/drawing/2014/main" id="{D6B6E24A-FBF8-F14A-A60B-52303AC66AB2}"/>
                </a:ext>
              </a:extLst>
            </p:cNvPr>
            <p:cNvSpPr/>
            <p:nvPr/>
          </p:nvSpPr>
          <p:spPr>
            <a:xfrm>
              <a:off x="2255322" y="4446894"/>
              <a:ext cx="427193" cy="425978"/>
            </a:xfrm>
            <a:prstGeom prst="ellipse">
              <a:avLst/>
            </a:prstGeom>
            <a:solidFill>
              <a:schemeClr val="accent1"/>
            </a:solidFill>
            <a:ln>
              <a:solidFill>
                <a:srgbClr val="F196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493">
                <a:defRPr/>
              </a:pPr>
              <a:endParaRPr lang="en-US"/>
            </a:p>
          </p:txBody>
        </p:sp>
        <p:cxnSp>
          <p:nvCxnSpPr>
            <p:cNvPr id="19" name="Straight Connector 18">
              <a:extLst>
                <a:ext uri="{FF2B5EF4-FFF2-40B4-BE49-F238E27FC236}">
                  <a16:creationId xmlns:a16="http://schemas.microsoft.com/office/drawing/2014/main" id="{A87FB89A-9E11-1C4D-AA17-48C011D417A5}"/>
                </a:ext>
              </a:extLst>
            </p:cNvPr>
            <p:cNvCxnSpPr>
              <a:endCxn id="17" idx="6"/>
            </p:cNvCxnSpPr>
            <p:nvPr/>
          </p:nvCxnSpPr>
          <p:spPr>
            <a:xfrm flipH="1">
              <a:off x="1635972" y="4659883"/>
              <a:ext cx="619350" cy="0"/>
            </a:xfrm>
            <a:prstGeom prst="line">
              <a:avLst/>
            </a:prstGeom>
            <a:ln w="19050" cmpd="sng">
              <a:solidFill>
                <a:srgbClr val="8E8E8E"/>
              </a:solidFill>
            </a:ln>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40776AA1-7B00-FC4C-B8EA-2C9673EC4A69}"/>
                </a:ext>
              </a:extLst>
            </p:cNvPr>
            <p:cNvSpPr/>
            <p:nvPr/>
          </p:nvSpPr>
          <p:spPr>
            <a:xfrm>
              <a:off x="182880" y="4446894"/>
              <a:ext cx="427194" cy="425978"/>
            </a:xfrm>
            <a:prstGeom prst="ellipse">
              <a:avLst/>
            </a:prstGeom>
            <a:solidFill>
              <a:srgbClr val="171818"/>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493">
                <a:defRPr/>
              </a:pPr>
              <a:endParaRPr lang="en-US"/>
            </a:p>
          </p:txBody>
        </p:sp>
        <p:sp>
          <p:nvSpPr>
            <p:cNvPr id="18445" name="Text Placeholder 1">
              <a:extLst>
                <a:ext uri="{FF2B5EF4-FFF2-40B4-BE49-F238E27FC236}">
                  <a16:creationId xmlns:a16="http://schemas.microsoft.com/office/drawing/2014/main" id="{35947605-EBB0-5D42-8447-2ACF9ED4EFD8}"/>
                </a:ext>
              </a:extLst>
            </p:cNvPr>
            <p:cNvSpPr txBox="1">
              <a:spLocks/>
            </p:cNvSpPr>
            <p:nvPr/>
          </p:nvSpPr>
          <p:spPr bwMode="auto">
            <a:xfrm>
              <a:off x="2296436" y="4399210"/>
              <a:ext cx="371925" cy="56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defRPr sz="2400">
                  <a:solidFill>
                    <a:schemeClr val="tx1"/>
                  </a:solidFill>
                  <a:latin typeface="Calibri" panose="020F0502020204030204" pitchFamily="34" charset="0"/>
                  <a:ea typeface="ＭＳ Ｐゴシック" panose="020B0600070205080204" pitchFamily="34" charset="-128"/>
                </a:defRPr>
              </a:lvl4pPr>
              <a:lvl5pPr marL="2057400" indent="-228600" defTabSz="4572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r>
                <a:rPr lang="en-US" altLang="en-US" b="1">
                  <a:solidFill>
                    <a:srgbClr val="171818"/>
                  </a:solidFill>
                </a:rPr>
                <a:t>3</a:t>
              </a:r>
              <a:endParaRPr lang="en-US" altLang="en-US" sz="1800" b="1">
                <a:solidFill>
                  <a:srgbClr val="171818"/>
                </a:solidFill>
              </a:endParaRPr>
            </a:p>
          </p:txBody>
        </p:sp>
      </p:grpSp>
      <p:sp>
        <p:nvSpPr>
          <p:cNvPr id="18435" name="Title 1">
            <a:extLst>
              <a:ext uri="{FF2B5EF4-FFF2-40B4-BE49-F238E27FC236}">
                <a16:creationId xmlns:a16="http://schemas.microsoft.com/office/drawing/2014/main" id="{5F557B2A-864A-5848-A71B-CFB756968BF4}"/>
              </a:ext>
            </a:extLst>
          </p:cNvPr>
          <p:cNvSpPr>
            <a:spLocks noGrp="1"/>
          </p:cNvSpPr>
          <p:nvPr>
            <p:ph type="title"/>
          </p:nvPr>
        </p:nvSpPr>
        <p:spPr>
          <a:xfrm>
            <a:off x="1589" y="-44450"/>
            <a:ext cx="12188825" cy="838200"/>
          </a:xfrm>
        </p:spPr>
        <p:txBody>
          <a:bodyPr/>
          <a:lstStyle/>
          <a:p>
            <a:r>
              <a:rPr lang="en-US" altLang="en-US">
                <a:latin typeface="Calibri Light" panose="020F0302020204030204" pitchFamily="34" charset="0"/>
                <a:cs typeface="Calibri Light" panose="020F0302020204030204" pitchFamily="34" charset="0"/>
              </a:rPr>
              <a:t>Threat Intelligence</a:t>
            </a:r>
          </a:p>
        </p:txBody>
      </p:sp>
      <p:pic>
        <p:nvPicPr>
          <p:cNvPr id="18436" name="Picture 21" descr="security-solutions.eps">
            <a:extLst>
              <a:ext uri="{FF2B5EF4-FFF2-40B4-BE49-F238E27FC236}">
                <a16:creationId xmlns:a16="http://schemas.microsoft.com/office/drawing/2014/main" id="{B71326E3-62F1-0C4B-BE99-EC909294B6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5463" y="823913"/>
            <a:ext cx="631825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Placeholder 1">
            <a:extLst>
              <a:ext uri="{FF2B5EF4-FFF2-40B4-BE49-F238E27FC236}">
                <a16:creationId xmlns:a16="http://schemas.microsoft.com/office/drawing/2014/main" id="{1A0ED31D-B0A5-C347-888A-E324C3B82589}"/>
              </a:ext>
            </a:extLst>
          </p:cNvPr>
          <p:cNvSpPr txBox="1">
            <a:spLocks/>
          </p:cNvSpPr>
          <p:nvPr/>
        </p:nvSpPr>
        <p:spPr bwMode="auto">
          <a:xfrm>
            <a:off x="3198813" y="1228726"/>
            <a:ext cx="20970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defRPr sz="2400">
                <a:solidFill>
                  <a:schemeClr val="tx1"/>
                </a:solidFill>
                <a:latin typeface="Calibri" panose="020F0502020204030204" pitchFamily="34" charset="0"/>
                <a:ea typeface="ＭＳ Ｐゴシック" panose="020B0600070205080204" pitchFamily="34" charset="-128"/>
              </a:defRPr>
            </a:lvl4pPr>
            <a:lvl5pPr marL="2057400" indent="-228600" defTabSz="4572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r>
              <a:rPr lang="en-US" altLang="en-US" sz="2000" b="1">
                <a:solidFill>
                  <a:srgbClr val="FFFFFF"/>
                </a:solidFill>
              </a:rPr>
              <a:t>Security Solutions</a:t>
            </a:r>
            <a:endParaRPr lang="en-US" altLang="en-US" sz="1400">
              <a:solidFill>
                <a:srgbClr val="FFFFFF"/>
              </a:solidFill>
            </a:endParaRPr>
          </a:p>
        </p:txBody>
      </p:sp>
      <p:sp>
        <p:nvSpPr>
          <p:cNvPr id="18438" name="Text Placeholder 1">
            <a:extLst>
              <a:ext uri="{FF2B5EF4-FFF2-40B4-BE49-F238E27FC236}">
                <a16:creationId xmlns:a16="http://schemas.microsoft.com/office/drawing/2014/main" id="{B25968DC-56D5-8F42-91C1-72219E53CF2D}"/>
              </a:ext>
            </a:extLst>
          </p:cNvPr>
          <p:cNvSpPr txBox="1">
            <a:spLocks noChangeArrowheads="1"/>
          </p:cNvSpPr>
          <p:nvPr/>
        </p:nvSpPr>
        <p:spPr bwMode="auto">
          <a:xfrm>
            <a:off x="215901" y="3849689"/>
            <a:ext cx="26860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1900">
                <a:solidFill>
                  <a:srgbClr val="E8E8E8"/>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defTabSz="457200">
              <a:spcBef>
                <a:spcPct val="20000"/>
              </a:spcBef>
              <a:buFont typeface="Arial" panose="020B0604020202020204" pitchFamily="34" charset="0"/>
              <a:buChar char="–"/>
              <a:defRPr sz="1900">
                <a:solidFill>
                  <a:srgbClr val="E8E8E8"/>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defTabSz="457200">
              <a:spcBef>
                <a:spcPct val="20000"/>
              </a:spcBef>
              <a:buFont typeface="Arial" panose="020B0604020202020204" pitchFamily="34" charset="0"/>
              <a:buChar char="•"/>
              <a:defRPr sz="2400">
                <a:solidFill>
                  <a:srgbClr val="EA7024"/>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defTabSz="457200">
              <a:spcBef>
                <a:spcPct val="20000"/>
              </a:spcBef>
              <a:buFont typeface="Arial" panose="020B0604020202020204" pitchFamily="34" charset="0"/>
              <a:buChar char="–"/>
              <a:defRPr sz="1900">
                <a:solidFill>
                  <a:srgbClr val="E8E8E8"/>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defTabSz="457200">
              <a:spcBef>
                <a:spcPct val="20000"/>
              </a:spcBef>
              <a:buFont typeface="Arial" panose="020B0604020202020204" pitchFamily="34" charset="0"/>
              <a:buChar char="»"/>
              <a:defRPr sz="1900">
                <a:solidFill>
                  <a:srgbClr val="E8E8E8"/>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1900">
                <a:solidFill>
                  <a:srgbClr val="E8E8E8"/>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1900">
                <a:solidFill>
                  <a:srgbClr val="E8E8E8"/>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1900">
                <a:solidFill>
                  <a:srgbClr val="E8E8E8"/>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1900">
                <a:solidFill>
                  <a:srgbClr val="E8E8E8"/>
                </a:solidFill>
                <a:latin typeface="Calibri" panose="020F0502020204030204" pitchFamily="34" charset="0"/>
                <a:ea typeface="ＭＳ Ｐゴシック" panose="020B0600070205080204" pitchFamily="34" charset="-128"/>
                <a:cs typeface="Calibri" panose="020F0502020204030204" pitchFamily="34" charset="0"/>
              </a:defRPr>
            </a:lvl9pPr>
          </a:lstStyle>
          <a:p>
            <a:pPr algn="r" eaLnBrk="1" hangingPunct="1">
              <a:buFont typeface="Arial" panose="020B0604020202020204" pitchFamily="34" charset="0"/>
              <a:buNone/>
            </a:pPr>
            <a:r>
              <a:rPr lang="en-US" altLang="hu-HU" sz="2400" b="1">
                <a:solidFill>
                  <a:srgbClr val="FFFFFF"/>
                </a:solidFill>
              </a:rPr>
              <a:t>All Cisco </a:t>
            </a:r>
            <a:br>
              <a:rPr lang="en-US" altLang="hu-HU" sz="2400" b="1">
                <a:solidFill>
                  <a:srgbClr val="FFFFFF"/>
                </a:solidFill>
              </a:rPr>
            </a:br>
            <a:r>
              <a:rPr lang="en-US" altLang="hu-HU" sz="2400" b="1">
                <a:solidFill>
                  <a:srgbClr val="FFFFFF"/>
                </a:solidFill>
              </a:rPr>
              <a:t>Security Products</a:t>
            </a:r>
            <a:endParaRPr lang="en-US" altLang="hu-HU" sz="2400">
              <a:solidFill>
                <a:srgbClr val="FFFFFF"/>
              </a:solidFill>
            </a:endParaRPr>
          </a:p>
        </p:txBody>
      </p:sp>
      <p:sp>
        <p:nvSpPr>
          <p:cNvPr id="18439" name="Subtitle 2">
            <a:extLst>
              <a:ext uri="{FF2B5EF4-FFF2-40B4-BE49-F238E27FC236}">
                <a16:creationId xmlns:a16="http://schemas.microsoft.com/office/drawing/2014/main" id="{B22785C8-353B-4D46-919C-54BA1FDC632D}"/>
              </a:ext>
            </a:extLst>
          </p:cNvPr>
          <p:cNvSpPr txBox="1">
            <a:spLocks/>
          </p:cNvSpPr>
          <p:nvPr/>
        </p:nvSpPr>
        <p:spPr bwMode="auto">
          <a:xfrm>
            <a:off x="215902" y="6146801"/>
            <a:ext cx="37560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lstStyle>
            <a:lvl1pPr>
              <a:spcBef>
                <a:spcPct val="20000"/>
              </a:spcBef>
              <a:buFont typeface="Arial" panose="020B0604020202020204" pitchFamily="34" charset="0"/>
              <a:buChar char="•"/>
              <a:defRPr sz="1900">
                <a:solidFill>
                  <a:srgbClr val="E8E8E8"/>
                </a:solidFill>
                <a:latin typeface="Calibri" panose="020F0502020204030204" pitchFamily="34" charset="0"/>
                <a:ea typeface="ＭＳ Ｐゴシック" panose="020B0600070205080204" pitchFamily="34" charset="-128"/>
                <a:cs typeface="Calibri" panose="020F0502020204030204" pitchFamily="34" charset="0"/>
              </a:defRPr>
            </a:lvl1pPr>
            <a:lvl2pPr>
              <a:spcBef>
                <a:spcPct val="20000"/>
              </a:spcBef>
              <a:buFont typeface="Arial" panose="020B0604020202020204" pitchFamily="34" charset="0"/>
              <a:buChar char="–"/>
              <a:defRPr sz="1900">
                <a:solidFill>
                  <a:srgbClr val="E8E8E8"/>
                </a:solidFill>
                <a:latin typeface="Calibri" panose="020F0502020204030204" pitchFamily="34" charset="0"/>
                <a:ea typeface="ＭＳ Ｐゴシック" panose="020B0600070205080204" pitchFamily="34" charset="-128"/>
                <a:cs typeface="Calibri" panose="020F0502020204030204" pitchFamily="34" charset="0"/>
              </a:defRPr>
            </a:lvl2pPr>
            <a:lvl3pPr>
              <a:spcBef>
                <a:spcPct val="20000"/>
              </a:spcBef>
              <a:buFont typeface="Arial" panose="020B0604020202020204" pitchFamily="34" charset="0"/>
              <a:buChar char="•"/>
              <a:defRPr sz="2400">
                <a:solidFill>
                  <a:srgbClr val="EA7024"/>
                </a:solidFill>
                <a:latin typeface="Calibri" panose="020F0502020204030204" pitchFamily="34" charset="0"/>
                <a:ea typeface="ＭＳ Ｐゴシック" panose="020B0600070205080204" pitchFamily="34" charset="-128"/>
                <a:cs typeface="Calibri" panose="020F0502020204030204" pitchFamily="34" charset="0"/>
              </a:defRPr>
            </a:lvl3pPr>
            <a:lvl4pPr>
              <a:spcBef>
                <a:spcPct val="20000"/>
              </a:spcBef>
              <a:buFont typeface="Arial" panose="020B0604020202020204" pitchFamily="34" charset="0"/>
              <a:buChar char="–"/>
              <a:defRPr sz="1900">
                <a:solidFill>
                  <a:srgbClr val="E8E8E8"/>
                </a:solidFill>
                <a:latin typeface="Calibri" panose="020F0502020204030204" pitchFamily="34" charset="0"/>
                <a:ea typeface="ＭＳ Ｐゴシック" panose="020B0600070205080204" pitchFamily="34" charset="-128"/>
                <a:cs typeface="Calibri" panose="020F0502020204030204" pitchFamily="34" charset="0"/>
              </a:defRPr>
            </a:lvl4pPr>
            <a:lvl5pPr>
              <a:spcBef>
                <a:spcPct val="20000"/>
              </a:spcBef>
              <a:buFont typeface="Arial" panose="020B0604020202020204" pitchFamily="34" charset="0"/>
              <a:buChar char="»"/>
              <a:defRPr sz="1900">
                <a:solidFill>
                  <a:srgbClr val="E8E8E8"/>
                </a:solidFill>
                <a:latin typeface="Calibri" panose="020F0502020204030204" pitchFamily="34" charset="0"/>
                <a:ea typeface="ＭＳ Ｐゴシック" panose="020B0600070205080204" pitchFamily="34" charset="-128"/>
                <a:cs typeface="Calibri" panose="020F0502020204030204" pitchFamily="34" charset="0"/>
              </a:defRPr>
            </a:lvl5pPr>
            <a:lvl6pPr marL="2894013" defTabSz="608013" fontAlgn="base">
              <a:spcBef>
                <a:spcPct val="20000"/>
              </a:spcBef>
              <a:spcAft>
                <a:spcPct val="0"/>
              </a:spcAft>
              <a:buFont typeface="Arial" panose="020B0604020202020204" pitchFamily="34" charset="0"/>
              <a:buChar char="»"/>
              <a:defRPr sz="1900">
                <a:solidFill>
                  <a:srgbClr val="E8E8E8"/>
                </a:solidFill>
                <a:latin typeface="Calibri" panose="020F0502020204030204" pitchFamily="34" charset="0"/>
                <a:ea typeface="ＭＳ Ｐゴシック" panose="020B0600070205080204" pitchFamily="34" charset="-128"/>
                <a:cs typeface="Calibri" panose="020F0502020204030204" pitchFamily="34" charset="0"/>
              </a:defRPr>
            </a:lvl6pPr>
            <a:lvl7pPr marL="3351213" defTabSz="608013" fontAlgn="base">
              <a:spcBef>
                <a:spcPct val="20000"/>
              </a:spcBef>
              <a:spcAft>
                <a:spcPct val="0"/>
              </a:spcAft>
              <a:buFont typeface="Arial" panose="020B0604020202020204" pitchFamily="34" charset="0"/>
              <a:buChar char="»"/>
              <a:defRPr sz="1900">
                <a:solidFill>
                  <a:srgbClr val="E8E8E8"/>
                </a:solidFill>
                <a:latin typeface="Calibri" panose="020F0502020204030204" pitchFamily="34" charset="0"/>
                <a:ea typeface="ＭＳ Ｐゴシック" panose="020B0600070205080204" pitchFamily="34" charset="-128"/>
                <a:cs typeface="Calibri" panose="020F0502020204030204" pitchFamily="34" charset="0"/>
              </a:defRPr>
            </a:lvl7pPr>
            <a:lvl8pPr marL="3808413" defTabSz="608013" fontAlgn="base">
              <a:spcBef>
                <a:spcPct val="20000"/>
              </a:spcBef>
              <a:spcAft>
                <a:spcPct val="0"/>
              </a:spcAft>
              <a:buFont typeface="Arial" panose="020B0604020202020204" pitchFamily="34" charset="0"/>
              <a:buChar char="»"/>
              <a:defRPr sz="1900">
                <a:solidFill>
                  <a:srgbClr val="E8E8E8"/>
                </a:solidFill>
                <a:latin typeface="Calibri" panose="020F0502020204030204" pitchFamily="34" charset="0"/>
                <a:ea typeface="ＭＳ Ｐゴシック" panose="020B0600070205080204" pitchFamily="34" charset="-128"/>
                <a:cs typeface="Calibri" panose="020F0502020204030204" pitchFamily="34" charset="0"/>
              </a:defRPr>
            </a:lvl8pPr>
            <a:lvl9pPr marL="4265613" defTabSz="608013" fontAlgn="base">
              <a:spcBef>
                <a:spcPct val="20000"/>
              </a:spcBef>
              <a:spcAft>
                <a:spcPct val="0"/>
              </a:spcAft>
              <a:buFont typeface="Arial" panose="020B0604020202020204" pitchFamily="34" charset="0"/>
              <a:buChar char="»"/>
              <a:defRPr sz="1900">
                <a:solidFill>
                  <a:srgbClr val="E8E8E8"/>
                </a:solidFill>
                <a:latin typeface="Calibri" panose="020F0502020204030204" pitchFamily="34" charset="0"/>
                <a:ea typeface="ＭＳ Ｐゴシック" panose="020B0600070205080204" pitchFamily="34" charset="-128"/>
                <a:cs typeface="Calibri" panose="020F0502020204030204" pitchFamily="34" charset="0"/>
              </a:defRPr>
            </a:lvl9pPr>
          </a:lstStyle>
          <a:p>
            <a:pPr eaLnBrk="1" hangingPunct="1">
              <a:buFont typeface="Arial" panose="020B0604020202020204" pitchFamily="34" charset="0"/>
              <a:buNone/>
            </a:pPr>
            <a:r>
              <a:rPr lang="en-US" altLang="en-US" sz="2800">
                <a:solidFill>
                  <a:srgbClr val="ED6F09"/>
                </a:solidFill>
                <a:latin typeface="Calibri Light" panose="020F0302020204030204" pitchFamily="34" charset="0"/>
                <a:cs typeface="Calibri Light" panose="020F0302020204030204" pitchFamily="34" charset="0"/>
              </a:rPr>
              <a:t>Threat Data Cycle</a:t>
            </a:r>
          </a:p>
        </p:txBody>
      </p:sp>
    </p:spTree>
    <p:extLst>
      <p:ext uri="{BB962C8B-B14F-4D97-AF65-F5344CB8AC3E}">
        <p14:creationId xmlns:p14="http://schemas.microsoft.com/office/powerpoint/2010/main" val="1527928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6">
            <a:extLst>
              <a:ext uri="{FF2B5EF4-FFF2-40B4-BE49-F238E27FC236}">
                <a16:creationId xmlns:a16="http://schemas.microsoft.com/office/drawing/2014/main" id="{BE7D951B-99A3-0140-8DB1-D11FB01F2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 y="-1700213"/>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1">
            <a:extLst>
              <a:ext uri="{FF2B5EF4-FFF2-40B4-BE49-F238E27FC236}">
                <a16:creationId xmlns:a16="http://schemas.microsoft.com/office/drawing/2014/main" id="{5B2548D6-76AB-FD47-B229-184CD6066F70}"/>
              </a:ext>
            </a:extLst>
          </p:cNvPr>
          <p:cNvSpPr>
            <a:spLocks noGrp="1"/>
          </p:cNvSpPr>
          <p:nvPr>
            <p:ph type="title"/>
          </p:nvPr>
        </p:nvSpPr>
        <p:spPr>
          <a:xfrm>
            <a:off x="1589" y="-44450"/>
            <a:ext cx="12188825" cy="838200"/>
          </a:xfrm>
        </p:spPr>
        <p:txBody>
          <a:bodyPr/>
          <a:lstStyle/>
          <a:p>
            <a:r>
              <a:rPr lang="en-US" altLang="en-US">
                <a:latin typeface="Calibri Light" panose="020F0302020204030204" pitchFamily="34" charset="0"/>
                <a:cs typeface="Calibri Light" panose="020F0302020204030204" pitchFamily="34" charset="0"/>
              </a:rPr>
              <a:t>Forcing the Bad Guys to Innovate</a:t>
            </a:r>
          </a:p>
        </p:txBody>
      </p:sp>
      <p:sp>
        <p:nvSpPr>
          <p:cNvPr id="22531" name="Subtitle 2">
            <a:extLst>
              <a:ext uri="{FF2B5EF4-FFF2-40B4-BE49-F238E27FC236}">
                <a16:creationId xmlns:a16="http://schemas.microsoft.com/office/drawing/2014/main" id="{D704D8F2-BAB4-954B-A2F9-0A11C7E4B26C}"/>
              </a:ext>
            </a:extLst>
          </p:cNvPr>
          <p:cNvSpPr>
            <a:spLocks noGrp="1"/>
          </p:cNvSpPr>
          <p:nvPr>
            <p:ph type="subTitle" idx="1"/>
          </p:nvPr>
        </p:nvSpPr>
        <p:spPr>
          <a:xfrm>
            <a:off x="228601" y="5273675"/>
            <a:ext cx="6794500" cy="1316038"/>
          </a:xfrm>
        </p:spPr>
        <p:txBody>
          <a:bodyPr/>
          <a:lstStyle/>
          <a:p>
            <a:pPr algn="l"/>
            <a:r>
              <a:rPr lang="en-US" altLang="en-US" sz="2400">
                <a:solidFill>
                  <a:srgbClr val="ED6F09"/>
                </a:solidFill>
                <a:latin typeface="Calibri Light" panose="020F0302020204030204" pitchFamily="34" charset="0"/>
                <a:cs typeface="Calibri Light" panose="020F0302020204030204" pitchFamily="34" charset="0"/>
              </a:rPr>
              <a:t>Empowering End Users with Open Source Tools</a:t>
            </a:r>
          </a:p>
        </p:txBody>
      </p:sp>
      <p:sp>
        <p:nvSpPr>
          <p:cNvPr id="22532" name="Text Placeholder 3">
            <a:extLst>
              <a:ext uri="{FF2B5EF4-FFF2-40B4-BE49-F238E27FC236}">
                <a16:creationId xmlns:a16="http://schemas.microsoft.com/office/drawing/2014/main" id="{704DF382-802C-9B48-9085-0E55D98C73D5}"/>
              </a:ext>
            </a:extLst>
          </p:cNvPr>
          <p:cNvSpPr>
            <a:spLocks noGrp="1"/>
          </p:cNvSpPr>
          <p:nvPr>
            <p:ph type="body" sz="quarter" idx="11"/>
          </p:nvPr>
        </p:nvSpPr>
        <p:spPr>
          <a:xfrm>
            <a:off x="228602" y="5507039"/>
            <a:ext cx="8029575" cy="1171575"/>
          </a:xfrm>
        </p:spPr>
        <p:txBody>
          <a:bodyPr/>
          <a:lstStyle/>
          <a:p>
            <a:r>
              <a:rPr lang="en-US" altLang="en-US" sz="1800">
                <a:latin typeface="Calibri" panose="020F0502020204030204" pitchFamily="34" charset="0"/>
                <a:cs typeface="Calibri" panose="020F0502020204030204" pitchFamily="34" charset="0"/>
              </a:rPr>
              <a:t>Talos provides a number of free tools and resources to the public in order to help users better protect themselves from security threats. We are constantly adding new tools to our library to keep abreast of new threats.</a:t>
            </a:r>
          </a:p>
        </p:txBody>
      </p:sp>
    </p:spTree>
    <p:extLst>
      <p:ext uri="{BB962C8B-B14F-4D97-AF65-F5344CB8AC3E}">
        <p14:creationId xmlns:p14="http://schemas.microsoft.com/office/powerpoint/2010/main" val="4026856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7AABB-B7FD-6D49-9B4C-B193366F9A40}"/>
              </a:ext>
            </a:extLst>
          </p:cNvPr>
          <p:cNvSpPr>
            <a:spLocks noGrp="1"/>
          </p:cNvSpPr>
          <p:nvPr>
            <p:ph type="title"/>
          </p:nvPr>
        </p:nvSpPr>
        <p:spPr/>
        <p:txBody>
          <a:bodyPr/>
          <a:lstStyle/>
          <a:p>
            <a:endParaRPr lang="hu-HU"/>
          </a:p>
        </p:txBody>
      </p:sp>
      <p:sp>
        <p:nvSpPr>
          <p:cNvPr id="3" name="Subtitle 2">
            <a:extLst>
              <a:ext uri="{FF2B5EF4-FFF2-40B4-BE49-F238E27FC236}">
                <a16:creationId xmlns:a16="http://schemas.microsoft.com/office/drawing/2014/main" id="{BD481ED6-24E4-9641-850D-2356500744EE}"/>
              </a:ext>
            </a:extLst>
          </p:cNvPr>
          <p:cNvSpPr>
            <a:spLocks noGrp="1"/>
          </p:cNvSpPr>
          <p:nvPr>
            <p:ph type="subTitle" idx="1"/>
          </p:nvPr>
        </p:nvSpPr>
        <p:spPr/>
        <p:txBody>
          <a:bodyPr/>
          <a:lstStyle/>
          <a:p>
            <a:endParaRPr lang="hu-HU"/>
          </a:p>
        </p:txBody>
      </p:sp>
      <p:sp>
        <p:nvSpPr>
          <p:cNvPr id="4" name="Text Placeholder 3">
            <a:extLst>
              <a:ext uri="{FF2B5EF4-FFF2-40B4-BE49-F238E27FC236}">
                <a16:creationId xmlns:a16="http://schemas.microsoft.com/office/drawing/2014/main" id="{3FB2F3A8-BE2C-CC45-8FC7-F809A2F035FA}"/>
              </a:ext>
            </a:extLst>
          </p:cNvPr>
          <p:cNvSpPr>
            <a:spLocks noGrp="1"/>
          </p:cNvSpPr>
          <p:nvPr>
            <p:ph type="body" sz="quarter" idx="11"/>
          </p:nvPr>
        </p:nvSpPr>
        <p:spPr/>
        <p:txBody>
          <a:bodyPr/>
          <a:lstStyle/>
          <a:p>
            <a:endParaRPr lang="hu-HU"/>
          </a:p>
        </p:txBody>
      </p:sp>
      <p:pic>
        <p:nvPicPr>
          <p:cNvPr id="5" name="Picture 4">
            <a:extLst>
              <a:ext uri="{FF2B5EF4-FFF2-40B4-BE49-F238E27FC236}">
                <a16:creationId xmlns:a16="http://schemas.microsoft.com/office/drawing/2014/main" id="{76ED4B45-3DD2-9F42-B942-D7321B4CBE57}"/>
              </a:ext>
            </a:extLst>
          </p:cNvPr>
          <p:cNvPicPr>
            <a:picLocks noChangeAspect="1"/>
          </p:cNvPicPr>
          <p:nvPr/>
        </p:nvPicPr>
        <p:blipFill>
          <a:blip r:embed="rId2"/>
          <a:stretch>
            <a:fillRect/>
          </a:stretch>
        </p:blipFill>
        <p:spPr>
          <a:xfrm>
            <a:off x="41108" y="0"/>
            <a:ext cx="12109784" cy="6858000"/>
          </a:xfrm>
          <a:prstGeom prst="rect">
            <a:avLst/>
          </a:prstGeom>
        </p:spPr>
      </p:pic>
    </p:spTree>
    <p:extLst>
      <p:ext uri="{BB962C8B-B14F-4D97-AF65-F5344CB8AC3E}">
        <p14:creationId xmlns:p14="http://schemas.microsoft.com/office/powerpoint/2010/main" val="253888769"/>
      </p:ext>
    </p:extLst>
  </p:cSld>
  <p:clrMapOvr>
    <a:masterClrMapping/>
  </p:clrMapOvr>
</p:sld>
</file>

<file path=ppt/theme/theme1.xml><?xml version="1.0" encoding="utf-8"?>
<a:theme xmlns:a="http://schemas.openxmlformats.org/drawingml/2006/main" name="Talos_dark">
  <a:themeElements>
    <a:clrScheme name="Talos Colors">
      <a:dk1>
        <a:srgbClr val="19191B"/>
      </a:dk1>
      <a:lt1>
        <a:srgbClr val="E6E7E8"/>
      </a:lt1>
      <a:dk2>
        <a:srgbClr val="19191B"/>
      </a:dk2>
      <a:lt2>
        <a:srgbClr val="E6E7E8"/>
      </a:lt2>
      <a:accent1>
        <a:srgbClr val="0077D4"/>
      </a:accent1>
      <a:accent2>
        <a:srgbClr val="0167A3"/>
      </a:accent2>
      <a:accent3>
        <a:srgbClr val="ED6F09"/>
      </a:accent3>
      <a:accent4>
        <a:srgbClr val="F19615"/>
      </a:accent4>
      <a:accent5>
        <a:srgbClr val="EFAB22"/>
      </a:accent5>
      <a:accent6>
        <a:srgbClr val="365E7A"/>
      </a:accent6>
      <a:hlink>
        <a:srgbClr val="ED6F09"/>
      </a:hlink>
      <a:folHlink>
        <a:srgbClr val="0167A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2308</TotalTime>
  <Words>293</Words>
  <Application>Microsoft Macintosh PowerPoint</Application>
  <PresentationFormat>Widescreen</PresentationFormat>
  <Paragraphs>57</Paragraphs>
  <Slides>22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ＭＳ Ｐゴシック</vt:lpstr>
      <vt:lpstr>Arial</vt:lpstr>
      <vt:lpstr>Calibri</vt:lpstr>
      <vt:lpstr>Calibri Light</vt:lpstr>
      <vt:lpstr>Exo 2</vt:lpstr>
      <vt:lpstr>Exo 2 Light</vt:lpstr>
      <vt:lpstr>Exo 2 Thin</vt:lpstr>
      <vt:lpstr>Talos_dark</vt:lpstr>
      <vt:lpstr>A színfalak mögött - TALOS</vt:lpstr>
      <vt:lpstr>PowerPoint Presentation</vt:lpstr>
      <vt:lpstr>PowerPoint Presentation</vt:lpstr>
      <vt:lpstr>The Unpatchable Vulnerability</vt:lpstr>
      <vt:lpstr>Threat Intelligence</vt:lpstr>
      <vt:lpstr>Threat Intelligence</vt:lpstr>
      <vt:lpstr>Threat Intelligence</vt:lpstr>
      <vt:lpstr>Forcing the Bad Guys to Innovate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Forcing the Bad Guys to Innovate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 Stories..   Szilard Csordas IT Security Consultant  </dc:title>
  <dc:creator>Szilard Csordas</dc:creator>
  <cp:lastModifiedBy>Szilard Csordas</cp:lastModifiedBy>
  <cp:revision>22</cp:revision>
  <dcterms:created xsi:type="dcterms:W3CDTF">2018-11-12T06:37:55Z</dcterms:created>
  <dcterms:modified xsi:type="dcterms:W3CDTF">2018-11-14T05:54:52Z</dcterms:modified>
</cp:coreProperties>
</file>